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36"/>
  </p:notesMasterIdLst>
  <p:handoutMasterIdLst>
    <p:handoutMasterId r:id="rId37"/>
  </p:handoutMasterIdLst>
  <p:sldIdLst>
    <p:sldId id="369" r:id="rId2"/>
    <p:sldId id="363" r:id="rId3"/>
    <p:sldId id="304" r:id="rId4"/>
    <p:sldId id="306" r:id="rId5"/>
    <p:sldId id="307" r:id="rId6"/>
    <p:sldId id="329" r:id="rId7"/>
    <p:sldId id="311" r:id="rId8"/>
    <p:sldId id="372" r:id="rId9"/>
    <p:sldId id="330" r:id="rId10"/>
    <p:sldId id="324" r:id="rId11"/>
    <p:sldId id="332" r:id="rId12"/>
    <p:sldId id="354" r:id="rId13"/>
    <p:sldId id="327" r:id="rId14"/>
    <p:sldId id="336" r:id="rId15"/>
    <p:sldId id="344" r:id="rId16"/>
    <p:sldId id="345" r:id="rId17"/>
    <p:sldId id="342" r:id="rId18"/>
    <p:sldId id="357" r:id="rId19"/>
    <p:sldId id="334" r:id="rId20"/>
    <p:sldId id="339" r:id="rId21"/>
    <p:sldId id="340" r:id="rId22"/>
    <p:sldId id="341" r:id="rId23"/>
    <p:sldId id="346" r:id="rId24"/>
    <p:sldId id="365" r:id="rId25"/>
    <p:sldId id="348" r:id="rId26"/>
    <p:sldId id="352" r:id="rId27"/>
    <p:sldId id="359" r:id="rId28"/>
    <p:sldId id="328" r:id="rId29"/>
    <p:sldId id="360" r:id="rId30"/>
    <p:sldId id="361" r:id="rId31"/>
    <p:sldId id="362" r:id="rId32"/>
    <p:sldId id="375" r:id="rId33"/>
    <p:sldId id="376" r:id="rId34"/>
    <p:sldId id="358" r:id="rId35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5024"/>
    <a:srgbClr val="072EEF"/>
    <a:srgbClr val="E3C71D"/>
    <a:srgbClr val="E9DA17"/>
    <a:srgbClr val="697214"/>
    <a:srgbClr val="007E39"/>
    <a:srgbClr val="00C7B1"/>
    <a:srgbClr val="828383"/>
    <a:srgbClr val="005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5DCFE4-FA39-4638-83BD-0F52F291AA5D}" v="6" dt="2025-07-28T16:12:47.1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4" autoAdjust="0"/>
    <p:restoredTop sz="95872"/>
  </p:normalViewPr>
  <p:slideViewPr>
    <p:cSldViewPr snapToGrid="0" snapToObjects="1">
      <p:cViewPr>
        <p:scale>
          <a:sx n="99" d="100"/>
          <a:sy n="99" d="100"/>
        </p:scale>
        <p:origin x="-300" y="-300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ili rassouli" userId="f6ccc441a3f30071" providerId="LiveId" clId="{CA5DCFE4-FA39-4638-83BD-0F52F291AA5D}"/>
    <pc:docChg chg="custSel modSld">
      <pc:chgData name="leili rassouli" userId="f6ccc441a3f30071" providerId="LiveId" clId="{CA5DCFE4-FA39-4638-83BD-0F52F291AA5D}" dt="2025-07-28T16:12:45.807" v="41" actId="20578"/>
      <pc:docMkLst>
        <pc:docMk/>
      </pc:docMkLst>
      <pc:sldChg chg="modSp">
        <pc:chgData name="leili rassouli" userId="f6ccc441a3f30071" providerId="LiveId" clId="{CA5DCFE4-FA39-4638-83BD-0F52F291AA5D}" dt="2025-07-28T16:12:45.807" v="41" actId="20578"/>
        <pc:sldMkLst>
          <pc:docMk/>
          <pc:sldMk cId="1613378291" sldId="334"/>
        </pc:sldMkLst>
        <pc:spChg chg="mod">
          <ac:chgData name="leili rassouli" userId="f6ccc441a3f30071" providerId="LiveId" clId="{CA5DCFE4-FA39-4638-83BD-0F52F291AA5D}" dt="2025-07-28T16:12:45.807" v="41" actId="20578"/>
          <ac:spMkLst>
            <pc:docMk/>
            <pc:sldMk cId="1613378291" sldId="334"/>
            <ac:spMk id="78" creationId="{C34E8338-510D-AED1-33DA-1E6541F92EC1}"/>
          </ac:spMkLst>
        </pc:spChg>
      </pc:sldChg>
      <pc:sldChg chg="addSp modSp mod">
        <pc:chgData name="leili rassouli" userId="f6ccc441a3f30071" providerId="LiveId" clId="{CA5DCFE4-FA39-4638-83BD-0F52F291AA5D}" dt="2025-07-28T13:39:57.528" v="39" actId="1076"/>
        <pc:sldMkLst>
          <pc:docMk/>
          <pc:sldMk cId="624952081" sldId="340"/>
        </pc:sldMkLst>
        <pc:spChg chg="add mod">
          <ac:chgData name="leili rassouli" userId="f6ccc441a3f30071" providerId="LiveId" clId="{CA5DCFE4-FA39-4638-83BD-0F52F291AA5D}" dt="2025-07-28T13:39:27.021" v="28" actId="207"/>
          <ac:spMkLst>
            <pc:docMk/>
            <pc:sldMk cId="624952081" sldId="340"/>
            <ac:spMk id="2" creationId="{4C3936B8-39FC-C491-2AE4-CC5D8A149599}"/>
          </ac:spMkLst>
        </pc:spChg>
        <pc:spChg chg="add mod">
          <ac:chgData name="leili rassouli" userId="f6ccc441a3f30071" providerId="LiveId" clId="{CA5DCFE4-FA39-4638-83BD-0F52F291AA5D}" dt="2025-07-28T13:39:24.988" v="27" actId="207"/>
          <ac:spMkLst>
            <pc:docMk/>
            <pc:sldMk cId="624952081" sldId="340"/>
            <ac:spMk id="4" creationId="{694B96FD-97C7-B7DC-0A56-1A25B607F8B8}"/>
          </ac:spMkLst>
        </pc:spChg>
        <pc:spChg chg="add mod">
          <ac:chgData name="leili rassouli" userId="f6ccc441a3f30071" providerId="LiveId" clId="{CA5DCFE4-FA39-4638-83BD-0F52F291AA5D}" dt="2025-07-28T13:39:48.466" v="37" actId="1076"/>
          <ac:spMkLst>
            <pc:docMk/>
            <pc:sldMk cId="624952081" sldId="340"/>
            <ac:spMk id="5" creationId="{7188B70E-F49D-D1E8-C277-D3D3C26890AD}"/>
          </ac:spMkLst>
        </pc:spChg>
        <pc:spChg chg="add mod">
          <ac:chgData name="leili rassouli" userId="f6ccc441a3f30071" providerId="LiveId" clId="{CA5DCFE4-FA39-4638-83BD-0F52F291AA5D}" dt="2025-07-28T13:39:57.528" v="39" actId="1076"/>
          <ac:spMkLst>
            <pc:docMk/>
            <pc:sldMk cId="624952081" sldId="340"/>
            <ac:spMk id="7" creationId="{8D4864F6-5D0E-1B53-3914-214A09C82AF9}"/>
          </ac:spMkLst>
        </pc:spChg>
      </pc:sldChg>
      <pc:sldChg chg="modSp mod">
        <pc:chgData name="leili rassouli" userId="f6ccc441a3f30071" providerId="LiveId" clId="{CA5DCFE4-FA39-4638-83BD-0F52F291AA5D}" dt="2025-07-28T14:22:30.382" v="40" actId="1076"/>
        <pc:sldMkLst>
          <pc:docMk/>
          <pc:sldMk cId="4227814892" sldId="369"/>
        </pc:sldMkLst>
        <pc:grpChg chg="mod">
          <ac:chgData name="leili rassouli" userId="f6ccc441a3f30071" providerId="LiveId" clId="{CA5DCFE4-FA39-4638-83BD-0F52F291AA5D}" dt="2025-07-28T14:22:30.382" v="40" actId="1076"/>
          <ac:grpSpMkLst>
            <pc:docMk/>
            <pc:sldMk cId="4227814892" sldId="369"/>
            <ac:grpSpMk id="18" creationId="{D981D62B-3AEB-3A6C-C363-AABEAF9C51BD}"/>
          </ac:grpSpMkLst>
        </pc:gr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760011-3FC3-4370-BA93-423665CFA5D7}" type="doc">
      <dgm:prSet loTypeId="urn:microsoft.com/office/officeart/2009/3/layout/StepUpProcess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D8C34E-A7D1-48D8-81AD-880D5370E9AB}">
      <dgm:prSet phldrT="[Text]"/>
      <dgm:spPr/>
      <dgm:t>
        <a:bodyPr/>
        <a:lstStyle/>
        <a:p>
          <a:pPr algn="ctr"/>
          <a:r>
            <a:rPr lang="en-US" b="1" dirty="0">
              <a:solidFill>
                <a:sysClr val="windowText" lastClr="000000"/>
              </a:solidFill>
            </a:rPr>
            <a:t>Introduction</a:t>
          </a:r>
        </a:p>
      </dgm:t>
    </dgm:pt>
    <dgm:pt modelId="{56B53F2A-701A-4339-B102-6D3FBFAC7FE8}" type="parTrans" cxnId="{367F6F2E-59D4-49AD-9644-C739A345E6B6}">
      <dgm:prSet/>
      <dgm:spPr/>
      <dgm:t>
        <a:bodyPr/>
        <a:lstStyle/>
        <a:p>
          <a:endParaRPr lang="en-US"/>
        </a:p>
      </dgm:t>
    </dgm:pt>
    <dgm:pt modelId="{116092D3-C371-41E6-B169-BB8BE66C5350}" type="sibTrans" cxnId="{367F6F2E-59D4-49AD-9644-C739A345E6B6}">
      <dgm:prSet/>
      <dgm:spPr/>
      <dgm:t>
        <a:bodyPr/>
        <a:lstStyle/>
        <a:p>
          <a:endParaRPr lang="en-US"/>
        </a:p>
      </dgm:t>
    </dgm:pt>
    <dgm:pt modelId="{506FD656-9CD1-4175-A690-5E255835E65C}">
      <dgm:prSet phldrT="[Text]"/>
      <dgm:spPr/>
      <dgm:t>
        <a:bodyPr/>
        <a:lstStyle/>
        <a:p>
          <a:pPr algn="ctr"/>
          <a:r>
            <a:rPr lang="en-US" b="1" dirty="0">
              <a:solidFill>
                <a:sysClr val="windowText" lastClr="000000"/>
              </a:solidFill>
            </a:rPr>
            <a:t>Methods</a:t>
          </a:r>
        </a:p>
      </dgm:t>
    </dgm:pt>
    <dgm:pt modelId="{A2BCF32D-0F13-4040-A1E3-E09C884B619D}" type="parTrans" cxnId="{D2BD0C46-E5EE-4C35-8BFD-9D720BD8D4A2}">
      <dgm:prSet/>
      <dgm:spPr/>
      <dgm:t>
        <a:bodyPr/>
        <a:lstStyle/>
        <a:p>
          <a:endParaRPr lang="en-US"/>
        </a:p>
      </dgm:t>
    </dgm:pt>
    <dgm:pt modelId="{2A8BEA79-023A-4E7C-84F7-881E64767BBD}" type="sibTrans" cxnId="{D2BD0C46-E5EE-4C35-8BFD-9D720BD8D4A2}">
      <dgm:prSet/>
      <dgm:spPr/>
      <dgm:t>
        <a:bodyPr/>
        <a:lstStyle/>
        <a:p>
          <a:endParaRPr lang="en-US"/>
        </a:p>
      </dgm:t>
    </dgm:pt>
    <dgm:pt modelId="{CE1451EF-1ABD-4693-8D20-6A47C26E626E}">
      <dgm:prSet phldrT="[Text]"/>
      <dgm:spPr/>
      <dgm:t>
        <a:bodyPr/>
        <a:lstStyle/>
        <a:p>
          <a:pPr algn="ctr"/>
          <a:r>
            <a:rPr lang="en-US" b="1" dirty="0">
              <a:solidFill>
                <a:sysClr val="windowText" lastClr="000000"/>
              </a:solidFill>
            </a:rPr>
            <a:t>Outlook</a:t>
          </a:r>
        </a:p>
      </dgm:t>
    </dgm:pt>
    <dgm:pt modelId="{289CD4AB-C53D-49C2-8BF6-E8627FF97C12}" type="parTrans" cxnId="{160072E6-6759-49E4-A750-66AD2087674C}">
      <dgm:prSet/>
      <dgm:spPr/>
      <dgm:t>
        <a:bodyPr/>
        <a:lstStyle/>
        <a:p>
          <a:endParaRPr lang="en-US"/>
        </a:p>
      </dgm:t>
    </dgm:pt>
    <dgm:pt modelId="{22E510C3-90A4-4E51-9CD2-0E087160DE9B}" type="sibTrans" cxnId="{160072E6-6759-49E4-A750-66AD2087674C}">
      <dgm:prSet/>
      <dgm:spPr/>
      <dgm:t>
        <a:bodyPr/>
        <a:lstStyle/>
        <a:p>
          <a:endParaRPr lang="en-US"/>
        </a:p>
      </dgm:t>
    </dgm:pt>
    <dgm:pt modelId="{8F7A38DB-D28D-446C-B3AD-32012392D8BA}">
      <dgm:prSet phldrT="[Text]"/>
      <dgm:spPr/>
      <dgm:t>
        <a:bodyPr/>
        <a:lstStyle/>
        <a:p>
          <a:pPr algn="ctr"/>
          <a:r>
            <a:rPr lang="en-US" b="1" dirty="0">
              <a:solidFill>
                <a:sysClr val="windowText" lastClr="000000"/>
              </a:solidFill>
            </a:rPr>
            <a:t>Results I</a:t>
          </a:r>
        </a:p>
      </dgm:t>
    </dgm:pt>
    <dgm:pt modelId="{7DAA449D-8FF4-4B8C-97F1-3DA1C0D00349}" type="parTrans" cxnId="{6C77D1C0-3EB6-4F85-BB3D-D9D286FB9E2A}">
      <dgm:prSet/>
      <dgm:spPr/>
      <dgm:t>
        <a:bodyPr/>
        <a:lstStyle/>
        <a:p>
          <a:endParaRPr lang="en-US"/>
        </a:p>
      </dgm:t>
    </dgm:pt>
    <dgm:pt modelId="{AE31FEB1-02C3-4BFB-8819-569B2BF93855}" type="sibTrans" cxnId="{6C77D1C0-3EB6-4F85-BB3D-D9D286FB9E2A}">
      <dgm:prSet/>
      <dgm:spPr/>
      <dgm:t>
        <a:bodyPr/>
        <a:lstStyle/>
        <a:p>
          <a:endParaRPr lang="en-US"/>
        </a:p>
      </dgm:t>
    </dgm:pt>
    <dgm:pt modelId="{ECD7EBD8-DF57-4B0F-8DED-4FE587023C3F}">
      <dgm:prSet phldrT="[Text]"/>
      <dgm:spPr/>
      <dgm:t>
        <a:bodyPr/>
        <a:lstStyle/>
        <a:p>
          <a:pPr algn="ctr"/>
          <a:r>
            <a:rPr lang="en-US" b="1" dirty="0">
              <a:solidFill>
                <a:sysClr val="windowText" lastClr="000000"/>
              </a:solidFill>
            </a:rPr>
            <a:t>Conclusion I</a:t>
          </a:r>
        </a:p>
      </dgm:t>
    </dgm:pt>
    <dgm:pt modelId="{FECCC6B7-2A2F-4746-A83F-F0D3FF246113}" type="parTrans" cxnId="{4E40ED42-FDB4-4707-B8AC-A1F722B315F8}">
      <dgm:prSet/>
      <dgm:spPr/>
      <dgm:t>
        <a:bodyPr/>
        <a:lstStyle/>
        <a:p>
          <a:endParaRPr lang="en-US"/>
        </a:p>
      </dgm:t>
    </dgm:pt>
    <dgm:pt modelId="{725AAF29-C342-4900-A164-A9F4D17F6D81}" type="sibTrans" cxnId="{4E40ED42-FDB4-4707-B8AC-A1F722B315F8}">
      <dgm:prSet/>
      <dgm:spPr/>
      <dgm:t>
        <a:bodyPr/>
        <a:lstStyle/>
        <a:p>
          <a:endParaRPr lang="en-US"/>
        </a:p>
      </dgm:t>
    </dgm:pt>
    <dgm:pt modelId="{0105631A-EC9A-4137-AE11-601D26574710}">
      <dgm:prSet phldrT="[Text]"/>
      <dgm:spPr/>
      <dgm:t>
        <a:bodyPr/>
        <a:lstStyle/>
        <a:p>
          <a:pPr algn="ctr"/>
          <a:r>
            <a:rPr lang="en-US" b="1" dirty="0">
              <a:solidFill>
                <a:sysClr val="windowText" lastClr="000000"/>
              </a:solidFill>
            </a:rPr>
            <a:t>Results II</a:t>
          </a:r>
        </a:p>
      </dgm:t>
    </dgm:pt>
    <dgm:pt modelId="{B7A2472A-0C67-4B75-B03B-A363B9159A30}" type="parTrans" cxnId="{D95A78F1-B0CC-44D9-BB70-6DF361AC43FB}">
      <dgm:prSet/>
      <dgm:spPr/>
      <dgm:t>
        <a:bodyPr/>
        <a:lstStyle/>
        <a:p>
          <a:endParaRPr lang="en-US"/>
        </a:p>
      </dgm:t>
    </dgm:pt>
    <dgm:pt modelId="{0B4BA6B4-7B40-4891-8327-8E13D359C67A}" type="sibTrans" cxnId="{D95A78F1-B0CC-44D9-BB70-6DF361AC43FB}">
      <dgm:prSet/>
      <dgm:spPr/>
      <dgm:t>
        <a:bodyPr/>
        <a:lstStyle/>
        <a:p>
          <a:endParaRPr lang="en-US"/>
        </a:p>
      </dgm:t>
    </dgm:pt>
    <dgm:pt modelId="{AACB8C30-0312-4815-96F6-CD56332DEA7E}">
      <dgm:prSet phldrT="[Text]"/>
      <dgm:spPr/>
      <dgm:t>
        <a:bodyPr/>
        <a:lstStyle/>
        <a:p>
          <a:pPr algn="ctr"/>
          <a:r>
            <a:rPr lang="en-US" b="1" dirty="0">
              <a:solidFill>
                <a:sysClr val="windowText" lastClr="000000"/>
              </a:solidFill>
            </a:rPr>
            <a:t>Conclusion II</a:t>
          </a:r>
        </a:p>
      </dgm:t>
    </dgm:pt>
    <dgm:pt modelId="{07F2FA11-7F90-49A0-861D-64D47D8B4C4F}" type="parTrans" cxnId="{8F7ACF89-03CA-49E0-9547-F814A3C3D9A4}">
      <dgm:prSet/>
      <dgm:spPr/>
      <dgm:t>
        <a:bodyPr/>
        <a:lstStyle/>
        <a:p>
          <a:endParaRPr lang="en-US"/>
        </a:p>
      </dgm:t>
    </dgm:pt>
    <dgm:pt modelId="{FD1D0896-B0D2-44D0-8462-F3CF0B6D6F5E}" type="sibTrans" cxnId="{8F7ACF89-03CA-49E0-9547-F814A3C3D9A4}">
      <dgm:prSet/>
      <dgm:spPr/>
      <dgm:t>
        <a:bodyPr/>
        <a:lstStyle/>
        <a:p>
          <a:endParaRPr lang="en-US"/>
        </a:p>
      </dgm:t>
    </dgm:pt>
    <dgm:pt modelId="{67FF7D06-FD6F-4ED4-B1E4-44C19E77B04B}" type="pres">
      <dgm:prSet presAssocID="{5A760011-3FC3-4370-BA93-423665CFA5D7}" presName="rootnode" presStyleCnt="0">
        <dgm:presLayoutVars>
          <dgm:chMax/>
          <dgm:chPref/>
          <dgm:dir/>
          <dgm:animLvl val="lvl"/>
        </dgm:presLayoutVars>
      </dgm:prSet>
      <dgm:spPr/>
    </dgm:pt>
    <dgm:pt modelId="{6C28B561-B402-42D5-AC82-073FE2AB02F3}" type="pres">
      <dgm:prSet presAssocID="{48D8C34E-A7D1-48D8-81AD-880D5370E9AB}" presName="composite" presStyleCnt="0"/>
      <dgm:spPr/>
    </dgm:pt>
    <dgm:pt modelId="{AF239FCB-9CE6-4A10-A9AD-1F4C730435B7}" type="pres">
      <dgm:prSet presAssocID="{48D8C34E-A7D1-48D8-81AD-880D5370E9AB}" presName="LShape" presStyleLbl="alignNode1" presStyleIdx="0" presStyleCnt="13"/>
      <dgm:spPr>
        <a:solidFill>
          <a:schemeClr val="tx2">
            <a:lumMod val="50000"/>
          </a:schemeClr>
        </a:solidFill>
      </dgm:spPr>
    </dgm:pt>
    <dgm:pt modelId="{FD03EDAE-60A0-4E07-B778-1121E72012AA}" type="pres">
      <dgm:prSet presAssocID="{48D8C34E-A7D1-48D8-81AD-880D5370E9AB}" presName="ParentText" presStyleLbl="revTx" presStyleIdx="0" presStyleCnt="7">
        <dgm:presLayoutVars>
          <dgm:chMax val="0"/>
          <dgm:chPref val="0"/>
          <dgm:bulletEnabled val="1"/>
        </dgm:presLayoutVars>
      </dgm:prSet>
      <dgm:spPr/>
    </dgm:pt>
    <dgm:pt modelId="{789BC8DE-9569-4BAD-A1B1-6103BAD568E9}" type="pres">
      <dgm:prSet presAssocID="{48D8C34E-A7D1-48D8-81AD-880D5370E9AB}" presName="Triangle" presStyleLbl="alignNode1" presStyleIdx="1" presStyleCnt="13"/>
      <dgm:spPr/>
    </dgm:pt>
    <dgm:pt modelId="{E0EC284A-3667-48BB-8A8B-6E42E32587CC}" type="pres">
      <dgm:prSet presAssocID="{116092D3-C371-41E6-B169-BB8BE66C5350}" presName="sibTrans" presStyleCnt="0"/>
      <dgm:spPr/>
    </dgm:pt>
    <dgm:pt modelId="{97891B73-8BD9-4C05-9280-3E5C81260EAD}" type="pres">
      <dgm:prSet presAssocID="{116092D3-C371-41E6-B169-BB8BE66C5350}" presName="space" presStyleCnt="0"/>
      <dgm:spPr/>
    </dgm:pt>
    <dgm:pt modelId="{0ACEE76D-C13C-4DC1-BA5E-615041A90D92}" type="pres">
      <dgm:prSet presAssocID="{506FD656-9CD1-4175-A690-5E255835E65C}" presName="composite" presStyleCnt="0"/>
      <dgm:spPr/>
    </dgm:pt>
    <dgm:pt modelId="{D82407D5-4E38-47B7-96C4-2F92CA8405FB}" type="pres">
      <dgm:prSet presAssocID="{506FD656-9CD1-4175-A690-5E255835E65C}" presName="LShape" presStyleLbl="alignNode1" presStyleIdx="2" presStyleCnt="13"/>
      <dgm:spPr>
        <a:solidFill>
          <a:schemeClr val="tx2">
            <a:lumMod val="50000"/>
          </a:schemeClr>
        </a:solidFill>
      </dgm:spPr>
    </dgm:pt>
    <dgm:pt modelId="{30AE38CC-DAF4-44C1-8DE9-9B1E3702BA59}" type="pres">
      <dgm:prSet presAssocID="{506FD656-9CD1-4175-A690-5E255835E65C}" presName="ParentText" presStyleLbl="revTx" presStyleIdx="1" presStyleCnt="7">
        <dgm:presLayoutVars>
          <dgm:chMax val="0"/>
          <dgm:chPref val="0"/>
          <dgm:bulletEnabled val="1"/>
        </dgm:presLayoutVars>
      </dgm:prSet>
      <dgm:spPr/>
    </dgm:pt>
    <dgm:pt modelId="{1DC84E0A-4FB3-4596-84C2-F46D88E3C3CD}" type="pres">
      <dgm:prSet presAssocID="{506FD656-9CD1-4175-A690-5E255835E65C}" presName="Triangle" presStyleLbl="alignNode1" presStyleIdx="3" presStyleCnt="13"/>
      <dgm:spPr/>
    </dgm:pt>
    <dgm:pt modelId="{64215D87-6C47-49D9-A205-36F91B843E2A}" type="pres">
      <dgm:prSet presAssocID="{2A8BEA79-023A-4E7C-84F7-881E64767BBD}" presName="sibTrans" presStyleCnt="0"/>
      <dgm:spPr/>
    </dgm:pt>
    <dgm:pt modelId="{BAD7A69D-F13F-41AC-83EF-7BF0AEF06AC7}" type="pres">
      <dgm:prSet presAssocID="{2A8BEA79-023A-4E7C-84F7-881E64767BBD}" presName="space" presStyleCnt="0"/>
      <dgm:spPr/>
    </dgm:pt>
    <dgm:pt modelId="{98AD9CB2-6F70-43B0-83C0-8F36D1ACF4B2}" type="pres">
      <dgm:prSet presAssocID="{8F7A38DB-D28D-446C-B3AD-32012392D8BA}" presName="composite" presStyleCnt="0"/>
      <dgm:spPr/>
    </dgm:pt>
    <dgm:pt modelId="{E6123421-C8BF-45D8-B91A-8B05181C39A6}" type="pres">
      <dgm:prSet presAssocID="{8F7A38DB-D28D-446C-B3AD-32012392D8BA}" presName="LShape" presStyleLbl="alignNode1" presStyleIdx="4" presStyleCnt="13"/>
      <dgm:spPr>
        <a:solidFill>
          <a:schemeClr val="tx2">
            <a:lumMod val="75000"/>
          </a:schemeClr>
        </a:solidFill>
      </dgm:spPr>
    </dgm:pt>
    <dgm:pt modelId="{C389F1EC-3218-40B5-BB71-91974959FB74}" type="pres">
      <dgm:prSet presAssocID="{8F7A38DB-D28D-446C-B3AD-32012392D8BA}" presName="ParentText" presStyleLbl="revTx" presStyleIdx="2" presStyleCnt="7">
        <dgm:presLayoutVars>
          <dgm:chMax val="0"/>
          <dgm:chPref val="0"/>
          <dgm:bulletEnabled val="1"/>
        </dgm:presLayoutVars>
      </dgm:prSet>
      <dgm:spPr/>
    </dgm:pt>
    <dgm:pt modelId="{38DA70B2-065B-424E-B468-CBFCD5AA29A5}" type="pres">
      <dgm:prSet presAssocID="{8F7A38DB-D28D-446C-B3AD-32012392D8BA}" presName="Triangle" presStyleLbl="alignNode1" presStyleIdx="5" presStyleCnt="13"/>
      <dgm:spPr/>
    </dgm:pt>
    <dgm:pt modelId="{05952FC6-DB19-4405-A6C6-88C24E949B05}" type="pres">
      <dgm:prSet presAssocID="{AE31FEB1-02C3-4BFB-8819-569B2BF93855}" presName="sibTrans" presStyleCnt="0"/>
      <dgm:spPr/>
    </dgm:pt>
    <dgm:pt modelId="{D4AA9EC2-48E5-4E7C-A807-7A09A06677B8}" type="pres">
      <dgm:prSet presAssocID="{AE31FEB1-02C3-4BFB-8819-569B2BF93855}" presName="space" presStyleCnt="0"/>
      <dgm:spPr/>
    </dgm:pt>
    <dgm:pt modelId="{802AB2D9-174B-46F7-89A5-B904E384793B}" type="pres">
      <dgm:prSet presAssocID="{ECD7EBD8-DF57-4B0F-8DED-4FE587023C3F}" presName="composite" presStyleCnt="0"/>
      <dgm:spPr/>
    </dgm:pt>
    <dgm:pt modelId="{B07147C0-387D-447B-89CB-E197D4DC5AD0}" type="pres">
      <dgm:prSet presAssocID="{ECD7EBD8-DF57-4B0F-8DED-4FE587023C3F}" presName="LShape" presStyleLbl="alignNode1" presStyleIdx="6" presStyleCnt="13"/>
      <dgm:spPr>
        <a:solidFill>
          <a:schemeClr val="tx2">
            <a:lumMod val="75000"/>
          </a:schemeClr>
        </a:solidFill>
      </dgm:spPr>
    </dgm:pt>
    <dgm:pt modelId="{8C999882-AC48-483F-BECC-9897CB88FF92}" type="pres">
      <dgm:prSet presAssocID="{ECD7EBD8-DF57-4B0F-8DED-4FE587023C3F}" presName="ParentText" presStyleLbl="revTx" presStyleIdx="3" presStyleCnt="7" custScaleX="123925" custLinFactNeighborX="1448" custLinFactNeighborY="-706">
        <dgm:presLayoutVars>
          <dgm:chMax val="0"/>
          <dgm:chPref val="0"/>
          <dgm:bulletEnabled val="1"/>
        </dgm:presLayoutVars>
      </dgm:prSet>
      <dgm:spPr/>
    </dgm:pt>
    <dgm:pt modelId="{0AD73CEC-015D-4A0F-8C5F-7FB2F0B151FA}" type="pres">
      <dgm:prSet presAssocID="{ECD7EBD8-DF57-4B0F-8DED-4FE587023C3F}" presName="Triangle" presStyleLbl="alignNode1" presStyleIdx="7" presStyleCnt="13"/>
      <dgm:spPr/>
    </dgm:pt>
    <dgm:pt modelId="{77E553D0-BA7D-4DE3-B8AA-24C9BD090BEF}" type="pres">
      <dgm:prSet presAssocID="{725AAF29-C342-4900-A164-A9F4D17F6D81}" presName="sibTrans" presStyleCnt="0"/>
      <dgm:spPr/>
    </dgm:pt>
    <dgm:pt modelId="{75CD2DE3-FF67-4446-895C-59F75353D4F5}" type="pres">
      <dgm:prSet presAssocID="{725AAF29-C342-4900-A164-A9F4D17F6D81}" presName="space" presStyleCnt="0"/>
      <dgm:spPr/>
    </dgm:pt>
    <dgm:pt modelId="{DC596685-8F1D-4ACD-8112-CE2E1C0E13DE}" type="pres">
      <dgm:prSet presAssocID="{0105631A-EC9A-4137-AE11-601D26574710}" presName="composite" presStyleCnt="0"/>
      <dgm:spPr/>
    </dgm:pt>
    <dgm:pt modelId="{E70AB3F8-9897-46C1-B1C1-5866103C5DE2}" type="pres">
      <dgm:prSet presAssocID="{0105631A-EC9A-4137-AE11-601D26574710}" presName="LShape" presStyleLbl="alignNode1" presStyleIdx="8" presStyleCnt="13"/>
      <dgm:spPr>
        <a:solidFill>
          <a:schemeClr val="tx2">
            <a:lumMod val="60000"/>
            <a:lumOff val="40000"/>
          </a:schemeClr>
        </a:solidFill>
      </dgm:spPr>
    </dgm:pt>
    <dgm:pt modelId="{9C33A1DD-71A7-4A32-A4A7-45C882C2CC25}" type="pres">
      <dgm:prSet presAssocID="{0105631A-EC9A-4137-AE11-601D26574710}" presName="ParentText" presStyleLbl="revTx" presStyleIdx="4" presStyleCnt="7">
        <dgm:presLayoutVars>
          <dgm:chMax val="0"/>
          <dgm:chPref val="0"/>
          <dgm:bulletEnabled val="1"/>
        </dgm:presLayoutVars>
      </dgm:prSet>
      <dgm:spPr/>
    </dgm:pt>
    <dgm:pt modelId="{E24CBD48-5654-437B-A11C-4349278390D8}" type="pres">
      <dgm:prSet presAssocID="{0105631A-EC9A-4137-AE11-601D26574710}" presName="Triangle" presStyleLbl="alignNode1" presStyleIdx="9" presStyleCnt="13"/>
      <dgm:spPr/>
    </dgm:pt>
    <dgm:pt modelId="{C276D6D6-86AA-4069-9A5E-B014CE2B00AE}" type="pres">
      <dgm:prSet presAssocID="{0B4BA6B4-7B40-4891-8327-8E13D359C67A}" presName="sibTrans" presStyleCnt="0"/>
      <dgm:spPr/>
    </dgm:pt>
    <dgm:pt modelId="{899921DB-FEFF-4F2E-8863-F4F8EC86072B}" type="pres">
      <dgm:prSet presAssocID="{0B4BA6B4-7B40-4891-8327-8E13D359C67A}" presName="space" presStyleCnt="0"/>
      <dgm:spPr/>
    </dgm:pt>
    <dgm:pt modelId="{8CCCDEF7-E1C8-4769-89BE-64BD09E06CB1}" type="pres">
      <dgm:prSet presAssocID="{AACB8C30-0312-4815-96F6-CD56332DEA7E}" presName="composite" presStyleCnt="0"/>
      <dgm:spPr/>
    </dgm:pt>
    <dgm:pt modelId="{682AE86F-3355-4C27-A284-6CD66C287831}" type="pres">
      <dgm:prSet presAssocID="{AACB8C30-0312-4815-96F6-CD56332DEA7E}" presName="LShape" presStyleLbl="alignNode1" presStyleIdx="10" presStyleCnt="13"/>
      <dgm:spPr>
        <a:solidFill>
          <a:schemeClr val="tx2">
            <a:lumMod val="60000"/>
            <a:lumOff val="40000"/>
          </a:schemeClr>
        </a:solidFill>
      </dgm:spPr>
    </dgm:pt>
    <dgm:pt modelId="{716A3795-A126-436F-A60F-4B22BDDF65DB}" type="pres">
      <dgm:prSet presAssocID="{AACB8C30-0312-4815-96F6-CD56332DEA7E}" presName="ParentText" presStyleLbl="revTx" presStyleIdx="5" presStyleCnt="7">
        <dgm:presLayoutVars>
          <dgm:chMax val="0"/>
          <dgm:chPref val="0"/>
          <dgm:bulletEnabled val="1"/>
        </dgm:presLayoutVars>
      </dgm:prSet>
      <dgm:spPr/>
    </dgm:pt>
    <dgm:pt modelId="{4A53BE1D-94F1-437E-928A-6C4DD66472C0}" type="pres">
      <dgm:prSet presAssocID="{AACB8C30-0312-4815-96F6-CD56332DEA7E}" presName="Triangle" presStyleLbl="alignNode1" presStyleIdx="11" presStyleCnt="13"/>
      <dgm:spPr/>
    </dgm:pt>
    <dgm:pt modelId="{CD3E4F8B-CF4E-4F70-8D38-DE80E266BCCB}" type="pres">
      <dgm:prSet presAssocID="{FD1D0896-B0D2-44D0-8462-F3CF0B6D6F5E}" presName="sibTrans" presStyleCnt="0"/>
      <dgm:spPr/>
    </dgm:pt>
    <dgm:pt modelId="{7D188C4F-09A1-4596-A6A6-64BB01464DB5}" type="pres">
      <dgm:prSet presAssocID="{FD1D0896-B0D2-44D0-8462-F3CF0B6D6F5E}" presName="space" presStyleCnt="0"/>
      <dgm:spPr/>
    </dgm:pt>
    <dgm:pt modelId="{3BF1BD68-9083-4C18-B552-64E454709E41}" type="pres">
      <dgm:prSet presAssocID="{CE1451EF-1ABD-4693-8D20-6A47C26E626E}" presName="composite" presStyleCnt="0"/>
      <dgm:spPr/>
    </dgm:pt>
    <dgm:pt modelId="{A87404E9-ED2C-4A60-8810-A3A1C928B091}" type="pres">
      <dgm:prSet presAssocID="{CE1451EF-1ABD-4693-8D20-6A47C26E626E}" presName="LShape" presStyleLbl="alignNode1" presStyleIdx="12" presStyleCnt="13" custLinFactNeighborY="672"/>
      <dgm:spPr>
        <a:solidFill>
          <a:schemeClr val="tx2">
            <a:lumMod val="20000"/>
            <a:lumOff val="80000"/>
          </a:schemeClr>
        </a:solidFill>
      </dgm:spPr>
    </dgm:pt>
    <dgm:pt modelId="{9804A183-286B-4A8D-B2AA-68E8309E36DA}" type="pres">
      <dgm:prSet presAssocID="{CE1451EF-1ABD-4693-8D20-6A47C26E626E}" presName="ParentText" presStyleLbl="revTx" presStyleIdx="6" presStyleCnt="7">
        <dgm:presLayoutVars>
          <dgm:chMax val="0"/>
          <dgm:chPref val="0"/>
          <dgm:bulletEnabled val="1"/>
        </dgm:presLayoutVars>
      </dgm:prSet>
      <dgm:spPr/>
    </dgm:pt>
  </dgm:ptLst>
  <dgm:cxnLst>
    <dgm:cxn modelId="{E4540E07-4CDA-4731-A90D-109B5DD45E2F}" type="presOf" srcId="{506FD656-9CD1-4175-A690-5E255835E65C}" destId="{30AE38CC-DAF4-44C1-8DE9-9B1E3702BA59}" srcOrd="0" destOrd="0" presId="urn:microsoft.com/office/officeart/2009/3/layout/StepUpProcess"/>
    <dgm:cxn modelId="{367F6F2E-59D4-49AD-9644-C739A345E6B6}" srcId="{5A760011-3FC3-4370-BA93-423665CFA5D7}" destId="{48D8C34E-A7D1-48D8-81AD-880D5370E9AB}" srcOrd="0" destOrd="0" parTransId="{56B53F2A-701A-4339-B102-6D3FBFAC7FE8}" sibTransId="{116092D3-C371-41E6-B169-BB8BE66C5350}"/>
    <dgm:cxn modelId="{4E40ED42-FDB4-4707-B8AC-A1F722B315F8}" srcId="{5A760011-3FC3-4370-BA93-423665CFA5D7}" destId="{ECD7EBD8-DF57-4B0F-8DED-4FE587023C3F}" srcOrd="3" destOrd="0" parTransId="{FECCC6B7-2A2F-4746-A83F-F0D3FF246113}" sibTransId="{725AAF29-C342-4900-A164-A9F4D17F6D81}"/>
    <dgm:cxn modelId="{D2BD0C46-E5EE-4C35-8BFD-9D720BD8D4A2}" srcId="{5A760011-3FC3-4370-BA93-423665CFA5D7}" destId="{506FD656-9CD1-4175-A690-5E255835E65C}" srcOrd="1" destOrd="0" parTransId="{A2BCF32D-0F13-4040-A1E3-E09C884B619D}" sibTransId="{2A8BEA79-023A-4E7C-84F7-881E64767BBD}"/>
    <dgm:cxn modelId="{4A81EF4D-8366-46A6-9158-D5F26C4464E2}" type="presOf" srcId="{0105631A-EC9A-4137-AE11-601D26574710}" destId="{9C33A1DD-71A7-4A32-A4A7-45C882C2CC25}" srcOrd="0" destOrd="0" presId="urn:microsoft.com/office/officeart/2009/3/layout/StepUpProcess"/>
    <dgm:cxn modelId="{4A610654-8470-4F66-ABF6-C76F682AA314}" type="presOf" srcId="{5A760011-3FC3-4370-BA93-423665CFA5D7}" destId="{67FF7D06-FD6F-4ED4-B1E4-44C19E77B04B}" srcOrd="0" destOrd="0" presId="urn:microsoft.com/office/officeart/2009/3/layout/StepUpProcess"/>
    <dgm:cxn modelId="{5FD3DE77-099B-4099-8F80-D38B4A6D8964}" type="presOf" srcId="{AACB8C30-0312-4815-96F6-CD56332DEA7E}" destId="{716A3795-A126-436F-A60F-4B22BDDF65DB}" srcOrd="0" destOrd="0" presId="urn:microsoft.com/office/officeart/2009/3/layout/StepUpProcess"/>
    <dgm:cxn modelId="{8F7ACF89-03CA-49E0-9547-F814A3C3D9A4}" srcId="{5A760011-3FC3-4370-BA93-423665CFA5D7}" destId="{AACB8C30-0312-4815-96F6-CD56332DEA7E}" srcOrd="5" destOrd="0" parTransId="{07F2FA11-7F90-49A0-861D-64D47D8B4C4F}" sibTransId="{FD1D0896-B0D2-44D0-8462-F3CF0B6D6F5E}"/>
    <dgm:cxn modelId="{874242AF-6FE8-4A00-8FC0-F381C6F97DA1}" type="presOf" srcId="{ECD7EBD8-DF57-4B0F-8DED-4FE587023C3F}" destId="{8C999882-AC48-483F-BECC-9897CB88FF92}" srcOrd="0" destOrd="0" presId="urn:microsoft.com/office/officeart/2009/3/layout/StepUpProcess"/>
    <dgm:cxn modelId="{6C77D1C0-3EB6-4F85-BB3D-D9D286FB9E2A}" srcId="{5A760011-3FC3-4370-BA93-423665CFA5D7}" destId="{8F7A38DB-D28D-446C-B3AD-32012392D8BA}" srcOrd="2" destOrd="0" parTransId="{7DAA449D-8FF4-4B8C-97F1-3DA1C0D00349}" sibTransId="{AE31FEB1-02C3-4BFB-8819-569B2BF93855}"/>
    <dgm:cxn modelId="{16D0D3C8-B501-45E9-8D77-CDAA5F9638F2}" type="presOf" srcId="{8F7A38DB-D28D-446C-B3AD-32012392D8BA}" destId="{C389F1EC-3218-40B5-BB71-91974959FB74}" srcOrd="0" destOrd="0" presId="urn:microsoft.com/office/officeart/2009/3/layout/StepUpProcess"/>
    <dgm:cxn modelId="{C37247CF-4440-443B-AA59-4B5C06B49999}" type="presOf" srcId="{48D8C34E-A7D1-48D8-81AD-880D5370E9AB}" destId="{FD03EDAE-60A0-4E07-B778-1121E72012AA}" srcOrd="0" destOrd="0" presId="urn:microsoft.com/office/officeart/2009/3/layout/StepUpProcess"/>
    <dgm:cxn modelId="{160072E6-6759-49E4-A750-66AD2087674C}" srcId="{5A760011-3FC3-4370-BA93-423665CFA5D7}" destId="{CE1451EF-1ABD-4693-8D20-6A47C26E626E}" srcOrd="6" destOrd="0" parTransId="{289CD4AB-C53D-49C2-8BF6-E8627FF97C12}" sibTransId="{22E510C3-90A4-4E51-9CD2-0E087160DE9B}"/>
    <dgm:cxn modelId="{F0A84DF1-A75E-4BD2-A3EF-18887FF1727F}" type="presOf" srcId="{CE1451EF-1ABD-4693-8D20-6A47C26E626E}" destId="{9804A183-286B-4A8D-B2AA-68E8309E36DA}" srcOrd="0" destOrd="0" presId="urn:microsoft.com/office/officeart/2009/3/layout/StepUpProcess"/>
    <dgm:cxn modelId="{D95A78F1-B0CC-44D9-BB70-6DF361AC43FB}" srcId="{5A760011-3FC3-4370-BA93-423665CFA5D7}" destId="{0105631A-EC9A-4137-AE11-601D26574710}" srcOrd="4" destOrd="0" parTransId="{B7A2472A-0C67-4B75-B03B-A363B9159A30}" sibTransId="{0B4BA6B4-7B40-4891-8327-8E13D359C67A}"/>
    <dgm:cxn modelId="{A14C266E-0A08-4C2D-BF58-01FA70EB244B}" type="presParOf" srcId="{67FF7D06-FD6F-4ED4-B1E4-44C19E77B04B}" destId="{6C28B561-B402-42D5-AC82-073FE2AB02F3}" srcOrd="0" destOrd="0" presId="urn:microsoft.com/office/officeart/2009/3/layout/StepUpProcess"/>
    <dgm:cxn modelId="{37870553-CAD4-4D9A-8AA1-56AF3BB543B7}" type="presParOf" srcId="{6C28B561-B402-42D5-AC82-073FE2AB02F3}" destId="{AF239FCB-9CE6-4A10-A9AD-1F4C730435B7}" srcOrd="0" destOrd="0" presId="urn:microsoft.com/office/officeart/2009/3/layout/StepUpProcess"/>
    <dgm:cxn modelId="{CC209166-5382-49EA-B5F0-DA81976FE18F}" type="presParOf" srcId="{6C28B561-B402-42D5-AC82-073FE2AB02F3}" destId="{FD03EDAE-60A0-4E07-B778-1121E72012AA}" srcOrd="1" destOrd="0" presId="urn:microsoft.com/office/officeart/2009/3/layout/StepUpProcess"/>
    <dgm:cxn modelId="{53D5361D-88AB-4687-B061-F3BACCBD7D13}" type="presParOf" srcId="{6C28B561-B402-42D5-AC82-073FE2AB02F3}" destId="{789BC8DE-9569-4BAD-A1B1-6103BAD568E9}" srcOrd="2" destOrd="0" presId="urn:microsoft.com/office/officeart/2009/3/layout/StepUpProcess"/>
    <dgm:cxn modelId="{58B1CCC8-AF8A-4147-9F4C-DA5E2E986E24}" type="presParOf" srcId="{67FF7D06-FD6F-4ED4-B1E4-44C19E77B04B}" destId="{E0EC284A-3667-48BB-8A8B-6E42E32587CC}" srcOrd="1" destOrd="0" presId="urn:microsoft.com/office/officeart/2009/3/layout/StepUpProcess"/>
    <dgm:cxn modelId="{5BF9D90B-82C7-46B7-80DF-2D82CBE17EC7}" type="presParOf" srcId="{E0EC284A-3667-48BB-8A8B-6E42E32587CC}" destId="{97891B73-8BD9-4C05-9280-3E5C81260EAD}" srcOrd="0" destOrd="0" presId="urn:microsoft.com/office/officeart/2009/3/layout/StepUpProcess"/>
    <dgm:cxn modelId="{768723E4-187E-456F-BD9C-EE83A74310CF}" type="presParOf" srcId="{67FF7D06-FD6F-4ED4-B1E4-44C19E77B04B}" destId="{0ACEE76D-C13C-4DC1-BA5E-615041A90D92}" srcOrd="2" destOrd="0" presId="urn:microsoft.com/office/officeart/2009/3/layout/StepUpProcess"/>
    <dgm:cxn modelId="{FAA4009F-6E04-4A90-8A06-1C28C3A906A9}" type="presParOf" srcId="{0ACEE76D-C13C-4DC1-BA5E-615041A90D92}" destId="{D82407D5-4E38-47B7-96C4-2F92CA8405FB}" srcOrd="0" destOrd="0" presId="urn:microsoft.com/office/officeart/2009/3/layout/StepUpProcess"/>
    <dgm:cxn modelId="{12785B6A-6796-4D05-969E-356B03E689FC}" type="presParOf" srcId="{0ACEE76D-C13C-4DC1-BA5E-615041A90D92}" destId="{30AE38CC-DAF4-44C1-8DE9-9B1E3702BA59}" srcOrd="1" destOrd="0" presId="urn:microsoft.com/office/officeart/2009/3/layout/StepUpProcess"/>
    <dgm:cxn modelId="{CBAD18E4-9270-48FB-936F-49CDA2F8D734}" type="presParOf" srcId="{0ACEE76D-C13C-4DC1-BA5E-615041A90D92}" destId="{1DC84E0A-4FB3-4596-84C2-F46D88E3C3CD}" srcOrd="2" destOrd="0" presId="urn:microsoft.com/office/officeart/2009/3/layout/StepUpProcess"/>
    <dgm:cxn modelId="{FBAFD264-5CDF-431B-94BA-800DDD77409A}" type="presParOf" srcId="{67FF7D06-FD6F-4ED4-B1E4-44C19E77B04B}" destId="{64215D87-6C47-49D9-A205-36F91B843E2A}" srcOrd="3" destOrd="0" presId="urn:microsoft.com/office/officeart/2009/3/layout/StepUpProcess"/>
    <dgm:cxn modelId="{E095C345-B1B3-4A1D-A9D6-9A067D1C72AE}" type="presParOf" srcId="{64215D87-6C47-49D9-A205-36F91B843E2A}" destId="{BAD7A69D-F13F-41AC-83EF-7BF0AEF06AC7}" srcOrd="0" destOrd="0" presId="urn:microsoft.com/office/officeart/2009/3/layout/StepUpProcess"/>
    <dgm:cxn modelId="{B7FC8B26-0F9A-4E83-B8CB-D3075679B4CB}" type="presParOf" srcId="{67FF7D06-FD6F-4ED4-B1E4-44C19E77B04B}" destId="{98AD9CB2-6F70-43B0-83C0-8F36D1ACF4B2}" srcOrd="4" destOrd="0" presId="urn:microsoft.com/office/officeart/2009/3/layout/StepUpProcess"/>
    <dgm:cxn modelId="{2EBB2BC8-CFE9-46EC-AE90-ECA567F6ACC6}" type="presParOf" srcId="{98AD9CB2-6F70-43B0-83C0-8F36D1ACF4B2}" destId="{E6123421-C8BF-45D8-B91A-8B05181C39A6}" srcOrd="0" destOrd="0" presId="urn:microsoft.com/office/officeart/2009/3/layout/StepUpProcess"/>
    <dgm:cxn modelId="{DEEDC34D-B0FC-4AA8-B1E4-ED5440C26C8B}" type="presParOf" srcId="{98AD9CB2-6F70-43B0-83C0-8F36D1ACF4B2}" destId="{C389F1EC-3218-40B5-BB71-91974959FB74}" srcOrd="1" destOrd="0" presId="urn:microsoft.com/office/officeart/2009/3/layout/StepUpProcess"/>
    <dgm:cxn modelId="{D7543820-3DBD-40FF-9505-BC5446413B13}" type="presParOf" srcId="{98AD9CB2-6F70-43B0-83C0-8F36D1ACF4B2}" destId="{38DA70B2-065B-424E-B468-CBFCD5AA29A5}" srcOrd="2" destOrd="0" presId="urn:microsoft.com/office/officeart/2009/3/layout/StepUpProcess"/>
    <dgm:cxn modelId="{5D090FC5-2902-461F-9C1D-B99E645A5F8F}" type="presParOf" srcId="{67FF7D06-FD6F-4ED4-B1E4-44C19E77B04B}" destId="{05952FC6-DB19-4405-A6C6-88C24E949B05}" srcOrd="5" destOrd="0" presId="urn:microsoft.com/office/officeart/2009/3/layout/StepUpProcess"/>
    <dgm:cxn modelId="{FA9BF137-808A-4EAA-B960-287D08223576}" type="presParOf" srcId="{05952FC6-DB19-4405-A6C6-88C24E949B05}" destId="{D4AA9EC2-48E5-4E7C-A807-7A09A06677B8}" srcOrd="0" destOrd="0" presId="urn:microsoft.com/office/officeart/2009/3/layout/StepUpProcess"/>
    <dgm:cxn modelId="{4BA65F73-0A78-4C10-BD55-BFBB6D2321B3}" type="presParOf" srcId="{67FF7D06-FD6F-4ED4-B1E4-44C19E77B04B}" destId="{802AB2D9-174B-46F7-89A5-B904E384793B}" srcOrd="6" destOrd="0" presId="urn:microsoft.com/office/officeart/2009/3/layout/StepUpProcess"/>
    <dgm:cxn modelId="{B729FF00-DC32-44B6-915D-90B2CA532C8C}" type="presParOf" srcId="{802AB2D9-174B-46F7-89A5-B904E384793B}" destId="{B07147C0-387D-447B-89CB-E197D4DC5AD0}" srcOrd="0" destOrd="0" presId="urn:microsoft.com/office/officeart/2009/3/layout/StepUpProcess"/>
    <dgm:cxn modelId="{1DA60A74-F4BB-4884-9D97-B83F606F4AC8}" type="presParOf" srcId="{802AB2D9-174B-46F7-89A5-B904E384793B}" destId="{8C999882-AC48-483F-BECC-9897CB88FF92}" srcOrd="1" destOrd="0" presId="urn:microsoft.com/office/officeart/2009/3/layout/StepUpProcess"/>
    <dgm:cxn modelId="{A8B5B260-EAC4-45EF-BA2A-FB1570CFACB6}" type="presParOf" srcId="{802AB2D9-174B-46F7-89A5-B904E384793B}" destId="{0AD73CEC-015D-4A0F-8C5F-7FB2F0B151FA}" srcOrd="2" destOrd="0" presId="urn:microsoft.com/office/officeart/2009/3/layout/StepUpProcess"/>
    <dgm:cxn modelId="{6167D995-17E6-4B58-96F9-966F50A8FAA4}" type="presParOf" srcId="{67FF7D06-FD6F-4ED4-B1E4-44C19E77B04B}" destId="{77E553D0-BA7D-4DE3-B8AA-24C9BD090BEF}" srcOrd="7" destOrd="0" presId="urn:microsoft.com/office/officeart/2009/3/layout/StepUpProcess"/>
    <dgm:cxn modelId="{4E3AEA2D-6C42-4D50-8900-F4CCB174444B}" type="presParOf" srcId="{77E553D0-BA7D-4DE3-B8AA-24C9BD090BEF}" destId="{75CD2DE3-FF67-4446-895C-59F75353D4F5}" srcOrd="0" destOrd="0" presId="urn:microsoft.com/office/officeart/2009/3/layout/StepUpProcess"/>
    <dgm:cxn modelId="{A916BCB6-9D71-49B8-A512-855B281895C7}" type="presParOf" srcId="{67FF7D06-FD6F-4ED4-B1E4-44C19E77B04B}" destId="{DC596685-8F1D-4ACD-8112-CE2E1C0E13DE}" srcOrd="8" destOrd="0" presId="urn:microsoft.com/office/officeart/2009/3/layout/StepUpProcess"/>
    <dgm:cxn modelId="{7C84CE48-9B76-44EE-B935-94A74B07BD72}" type="presParOf" srcId="{DC596685-8F1D-4ACD-8112-CE2E1C0E13DE}" destId="{E70AB3F8-9897-46C1-B1C1-5866103C5DE2}" srcOrd="0" destOrd="0" presId="urn:microsoft.com/office/officeart/2009/3/layout/StepUpProcess"/>
    <dgm:cxn modelId="{39F67A09-EA3D-46F5-9F85-0CB18E34771F}" type="presParOf" srcId="{DC596685-8F1D-4ACD-8112-CE2E1C0E13DE}" destId="{9C33A1DD-71A7-4A32-A4A7-45C882C2CC25}" srcOrd="1" destOrd="0" presId="urn:microsoft.com/office/officeart/2009/3/layout/StepUpProcess"/>
    <dgm:cxn modelId="{624606E6-6AED-4A81-9BF9-4303480138CF}" type="presParOf" srcId="{DC596685-8F1D-4ACD-8112-CE2E1C0E13DE}" destId="{E24CBD48-5654-437B-A11C-4349278390D8}" srcOrd="2" destOrd="0" presId="urn:microsoft.com/office/officeart/2009/3/layout/StepUpProcess"/>
    <dgm:cxn modelId="{837E5344-D640-44F5-9B10-E873685B1B1A}" type="presParOf" srcId="{67FF7D06-FD6F-4ED4-B1E4-44C19E77B04B}" destId="{C276D6D6-86AA-4069-9A5E-B014CE2B00AE}" srcOrd="9" destOrd="0" presId="urn:microsoft.com/office/officeart/2009/3/layout/StepUpProcess"/>
    <dgm:cxn modelId="{B3097DE0-C9AD-47F2-B6D0-8E57A5812F8B}" type="presParOf" srcId="{C276D6D6-86AA-4069-9A5E-B014CE2B00AE}" destId="{899921DB-FEFF-4F2E-8863-F4F8EC86072B}" srcOrd="0" destOrd="0" presId="urn:microsoft.com/office/officeart/2009/3/layout/StepUpProcess"/>
    <dgm:cxn modelId="{E2904908-DC06-42B7-ABC5-E3150A85626E}" type="presParOf" srcId="{67FF7D06-FD6F-4ED4-B1E4-44C19E77B04B}" destId="{8CCCDEF7-E1C8-4769-89BE-64BD09E06CB1}" srcOrd="10" destOrd="0" presId="urn:microsoft.com/office/officeart/2009/3/layout/StepUpProcess"/>
    <dgm:cxn modelId="{6D5B71FA-1FE9-4FAD-A808-09F897C97229}" type="presParOf" srcId="{8CCCDEF7-E1C8-4769-89BE-64BD09E06CB1}" destId="{682AE86F-3355-4C27-A284-6CD66C287831}" srcOrd="0" destOrd="0" presId="urn:microsoft.com/office/officeart/2009/3/layout/StepUpProcess"/>
    <dgm:cxn modelId="{05632502-8C8A-4857-9D04-76F8E6E4924A}" type="presParOf" srcId="{8CCCDEF7-E1C8-4769-89BE-64BD09E06CB1}" destId="{716A3795-A126-436F-A60F-4B22BDDF65DB}" srcOrd="1" destOrd="0" presId="urn:microsoft.com/office/officeart/2009/3/layout/StepUpProcess"/>
    <dgm:cxn modelId="{E20821F9-53C2-4441-8545-77A14054B2DA}" type="presParOf" srcId="{8CCCDEF7-E1C8-4769-89BE-64BD09E06CB1}" destId="{4A53BE1D-94F1-437E-928A-6C4DD66472C0}" srcOrd="2" destOrd="0" presId="urn:microsoft.com/office/officeart/2009/3/layout/StepUpProcess"/>
    <dgm:cxn modelId="{2A956C06-E487-4880-A808-8FDFC3B5D37F}" type="presParOf" srcId="{67FF7D06-FD6F-4ED4-B1E4-44C19E77B04B}" destId="{CD3E4F8B-CF4E-4F70-8D38-DE80E266BCCB}" srcOrd="11" destOrd="0" presId="urn:microsoft.com/office/officeart/2009/3/layout/StepUpProcess"/>
    <dgm:cxn modelId="{D3234D48-8517-4515-9230-9EB2132F79EC}" type="presParOf" srcId="{CD3E4F8B-CF4E-4F70-8D38-DE80E266BCCB}" destId="{7D188C4F-09A1-4596-A6A6-64BB01464DB5}" srcOrd="0" destOrd="0" presId="urn:microsoft.com/office/officeart/2009/3/layout/StepUpProcess"/>
    <dgm:cxn modelId="{70F44B45-913D-476B-9DE2-D06C9DFD9BCC}" type="presParOf" srcId="{67FF7D06-FD6F-4ED4-B1E4-44C19E77B04B}" destId="{3BF1BD68-9083-4C18-B552-64E454709E41}" srcOrd="12" destOrd="0" presId="urn:microsoft.com/office/officeart/2009/3/layout/StepUpProcess"/>
    <dgm:cxn modelId="{116FAA4B-F763-4839-92E4-EDB7D3EFE8EB}" type="presParOf" srcId="{3BF1BD68-9083-4C18-B552-64E454709E41}" destId="{A87404E9-ED2C-4A60-8810-A3A1C928B091}" srcOrd="0" destOrd="0" presId="urn:microsoft.com/office/officeart/2009/3/layout/StepUpProcess"/>
    <dgm:cxn modelId="{C9590D8B-44ED-4899-93AE-86207A808679}" type="presParOf" srcId="{3BF1BD68-9083-4C18-B552-64E454709E41}" destId="{9804A183-286B-4A8D-B2AA-68E8309E36DA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239FCB-9CE6-4A10-A9AD-1F4C730435B7}">
      <dsp:nvSpPr>
        <dsp:cNvPr id="0" name=""/>
        <dsp:cNvSpPr/>
      </dsp:nvSpPr>
      <dsp:spPr>
        <a:xfrm rot="5400000">
          <a:off x="284232" y="3684335"/>
          <a:ext cx="845061" cy="1406162"/>
        </a:xfrm>
        <a:prstGeom prst="corner">
          <a:avLst>
            <a:gd name="adj1" fmla="val 16120"/>
            <a:gd name="adj2" fmla="val 16110"/>
          </a:avLst>
        </a:prstGeom>
        <a:solidFill>
          <a:schemeClr val="tx2">
            <a:lumMod val="5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D03EDAE-60A0-4E07-B778-1121E72012AA}">
      <dsp:nvSpPr>
        <dsp:cNvPr id="0" name=""/>
        <dsp:cNvSpPr/>
      </dsp:nvSpPr>
      <dsp:spPr>
        <a:xfrm>
          <a:off x="143171" y="4104475"/>
          <a:ext cx="1269491" cy="1112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ysClr val="windowText" lastClr="000000"/>
              </a:solidFill>
            </a:rPr>
            <a:t>Introduction</a:t>
          </a:r>
        </a:p>
      </dsp:txBody>
      <dsp:txXfrm>
        <a:off x="143171" y="4104475"/>
        <a:ext cx="1269491" cy="1112783"/>
      </dsp:txXfrm>
    </dsp:sp>
    <dsp:sp modelId="{789BC8DE-9569-4BAD-A1B1-6103BAD568E9}">
      <dsp:nvSpPr>
        <dsp:cNvPr id="0" name=""/>
        <dsp:cNvSpPr/>
      </dsp:nvSpPr>
      <dsp:spPr>
        <a:xfrm>
          <a:off x="1173135" y="3580812"/>
          <a:ext cx="239526" cy="23952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82407D5-4E38-47B7-96C4-2F92CA8405FB}">
      <dsp:nvSpPr>
        <dsp:cNvPr id="0" name=""/>
        <dsp:cNvSpPr/>
      </dsp:nvSpPr>
      <dsp:spPr>
        <a:xfrm rot="5400000">
          <a:off x="1838338" y="3299770"/>
          <a:ext cx="845061" cy="1406162"/>
        </a:xfrm>
        <a:prstGeom prst="corner">
          <a:avLst>
            <a:gd name="adj1" fmla="val 16120"/>
            <a:gd name="adj2" fmla="val 16110"/>
          </a:avLst>
        </a:prstGeom>
        <a:solidFill>
          <a:schemeClr val="tx2">
            <a:lumMod val="5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0AE38CC-DAF4-44C1-8DE9-9B1E3702BA59}">
      <dsp:nvSpPr>
        <dsp:cNvPr id="0" name=""/>
        <dsp:cNvSpPr/>
      </dsp:nvSpPr>
      <dsp:spPr>
        <a:xfrm>
          <a:off x="1697276" y="3719910"/>
          <a:ext cx="1269491" cy="1112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ysClr val="windowText" lastClr="000000"/>
              </a:solidFill>
            </a:rPr>
            <a:t>Methods</a:t>
          </a:r>
        </a:p>
      </dsp:txBody>
      <dsp:txXfrm>
        <a:off x="1697276" y="3719910"/>
        <a:ext cx="1269491" cy="1112783"/>
      </dsp:txXfrm>
    </dsp:sp>
    <dsp:sp modelId="{1DC84E0A-4FB3-4596-84C2-F46D88E3C3CD}">
      <dsp:nvSpPr>
        <dsp:cNvPr id="0" name=""/>
        <dsp:cNvSpPr/>
      </dsp:nvSpPr>
      <dsp:spPr>
        <a:xfrm>
          <a:off x="2727241" y="3196247"/>
          <a:ext cx="239526" cy="23952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6123421-C8BF-45D8-B91A-8B05181C39A6}">
      <dsp:nvSpPr>
        <dsp:cNvPr id="0" name=""/>
        <dsp:cNvSpPr/>
      </dsp:nvSpPr>
      <dsp:spPr>
        <a:xfrm rot="5400000">
          <a:off x="3392444" y="2915205"/>
          <a:ext cx="845061" cy="1406162"/>
        </a:xfrm>
        <a:prstGeom prst="corner">
          <a:avLst>
            <a:gd name="adj1" fmla="val 16120"/>
            <a:gd name="adj2" fmla="val 16110"/>
          </a:avLst>
        </a:prstGeom>
        <a:solidFill>
          <a:schemeClr val="tx2">
            <a:lumMod val="75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389F1EC-3218-40B5-BB71-91974959FB74}">
      <dsp:nvSpPr>
        <dsp:cNvPr id="0" name=""/>
        <dsp:cNvSpPr/>
      </dsp:nvSpPr>
      <dsp:spPr>
        <a:xfrm>
          <a:off x="3251382" y="3335345"/>
          <a:ext cx="1269491" cy="1112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ysClr val="windowText" lastClr="000000"/>
              </a:solidFill>
            </a:rPr>
            <a:t>Results I</a:t>
          </a:r>
        </a:p>
      </dsp:txBody>
      <dsp:txXfrm>
        <a:off x="3251382" y="3335345"/>
        <a:ext cx="1269491" cy="1112783"/>
      </dsp:txXfrm>
    </dsp:sp>
    <dsp:sp modelId="{38DA70B2-065B-424E-B468-CBFCD5AA29A5}">
      <dsp:nvSpPr>
        <dsp:cNvPr id="0" name=""/>
        <dsp:cNvSpPr/>
      </dsp:nvSpPr>
      <dsp:spPr>
        <a:xfrm>
          <a:off x="4281347" y="2811682"/>
          <a:ext cx="239526" cy="23952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07147C0-387D-447B-89CB-E197D4DC5AD0}">
      <dsp:nvSpPr>
        <dsp:cNvPr id="0" name=""/>
        <dsp:cNvSpPr/>
      </dsp:nvSpPr>
      <dsp:spPr>
        <a:xfrm rot="5400000">
          <a:off x="4958923" y="2530640"/>
          <a:ext cx="845061" cy="1406162"/>
        </a:xfrm>
        <a:prstGeom prst="corner">
          <a:avLst>
            <a:gd name="adj1" fmla="val 16120"/>
            <a:gd name="adj2" fmla="val 16110"/>
          </a:avLst>
        </a:prstGeom>
        <a:solidFill>
          <a:schemeClr val="tx2">
            <a:lumMod val="75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C999882-AC48-483F-BECC-9897CB88FF92}">
      <dsp:nvSpPr>
        <dsp:cNvPr id="0" name=""/>
        <dsp:cNvSpPr/>
      </dsp:nvSpPr>
      <dsp:spPr>
        <a:xfrm>
          <a:off x="4684381" y="2942923"/>
          <a:ext cx="1573217" cy="1112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ysClr val="windowText" lastClr="000000"/>
              </a:solidFill>
            </a:rPr>
            <a:t>Conclusion I</a:t>
          </a:r>
        </a:p>
      </dsp:txBody>
      <dsp:txXfrm>
        <a:off x="4684381" y="2942923"/>
        <a:ext cx="1573217" cy="1112783"/>
      </dsp:txXfrm>
    </dsp:sp>
    <dsp:sp modelId="{0AD73CEC-015D-4A0F-8C5F-7FB2F0B151FA}">
      <dsp:nvSpPr>
        <dsp:cNvPr id="0" name=""/>
        <dsp:cNvSpPr/>
      </dsp:nvSpPr>
      <dsp:spPr>
        <a:xfrm>
          <a:off x="5847826" y="2427117"/>
          <a:ext cx="239526" cy="23952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70AB3F8-9897-46C1-B1C1-5866103C5DE2}">
      <dsp:nvSpPr>
        <dsp:cNvPr id="0" name=""/>
        <dsp:cNvSpPr/>
      </dsp:nvSpPr>
      <dsp:spPr>
        <a:xfrm rot="5400000">
          <a:off x="6500655" y="2146075"/>
          <a:ext cx="845061" cy="1406162"/>
        </a:xfrm>
        <a:prstGeom prst="corner">
          <a:avLst>
            <a:gd name="adj1" fmla="val 16120"/>
            <a:gd name="adj2" fmla="val 16110"/>
          </a:avLst>
        </a:prstGeom>
        <a:solidFill>
          <a:schemeClr val="tx2">
            <a:lumMod val="60000"/>
            <a:lumOff val="4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C33A1DD-71A7-4A32-A4A7-45C882C2CC25}">
      <dsp:nvSpPr>
        <dsp:cNvPr id="0" name=""/>
        <dsp:cNvSpPr/>
      </dsp:nvSpPr>
      <dsp:spPr>
        <a:xfrm>
          <a:off x="6359593" y="2566215"/>
          <a:ext cx="1269491" cy="1112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ysClr val="windowText" lastClr="000000"/>
              </a:solidFill>
            </a:rPr>
            <a:t>Results II</a:t>
          </a:r>
        </a:p>
      </dsp:txBody>
      <dsp:txXfrm>
        <a:off x="6359593" y="2566215"/>
        <a:ext cx="1269491" cy="1112783"/>
      </dsp:txXfrm>
    </dsp:sp>
    <dsp:sp modelId="{E24CBD48-5654-437B-A11C-4349278390D8}">
      <dsp:nvSpPr>
        <dsp:cNvPr id="0" name=""/>
        <dsp:cNvSpPr/>
      </dsp:nvSpPr>
      <dsp:spPr>
        <a:xfrm>
          <a:off x="7389558" y="2042552"/>
          <a:ext cx="239526" cy="23952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682AE86F-3355-4C27-A284-6CD66C287831}">
      <dsp:nvSpPr>
        <dsp:cNvPr id="0" name=""/>
        <dsp:cNvSpPr/>
      </dsp:nvSpPr>
      <dsp:spPr>
        <a:xfrm rot="5400000">
          <a:off x="8054761" y="1761510"/>
          <a:ext cx="845061" cy="1406162"/>
        </a:xfrm>
        <a:prstGeom prst="corner">
          <a:avLst>
            <a:gd name="adj1" fmla="val 16120"/>
            <a:gd name="adj2" fmla="val 16110"/>
          </a:avLst>
        </a:prstGeom>
        <a:solidFill>
          <a:schemeClr val="tx2">
            <a:lumMod val="60000"/>
            <a:lumOff val="4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16A3795-A126-436F-A60F-4B22BDDF65DB}">
      <dsp:nvSpPr>
        <dsp:cNvPr id="0" name=""/>
        <dsp:cNvSpPr/>
      </dsp:nvSpPr>
      <dsp:spPr>
        <a:xfrm>
          <a:off x="7913699" y="2181650"/>
          <a:ext cx="1269491" cy="1112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ysClr val="windowText" lastClr="000000"/>
              </a:solidFill>
            </a:rPr>
            <a:t>Conclusion II</a:t>
          </a:r>
        </a:p>
      </dsp:txBody>
      <dsp:txXfrm>
        <a:off x="7913699" y="2181650"/>
        <a:ext cx="1269491" cy="1112783"/>
      </dsp:txXfrm>
    </dsp:sp>
    <dsp:sp modelId="{4A53BE1D-94F1-437E-928A-6C4DD66472C0}">
      <dsp:nvSpPr>
        <dsp:cNvPr id="0" name=""/>
        <dsp:cNvSpPr/>
      </dsp:nvSpPr>
      <dsp:spPr>
        <a:xfrm>
          <a:off x="8943664" y="1657987"/>
          <a:ext cx="239526" cy="239526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A87404E9-ED2C-4A60-8810-A3A1C928B091}">
      <dsp:nvSpPr>
        <dsp:cNvPr id="0" name=""/>
        <dsp:cNvSpPr/>
      </dsp:nvSpPr>
      <dsp:spPr>
        <a:xfrm rot="5400000">
          <a:off x="9608867" y="1382624"/>
          <a:ext cx="845061" cy="1406162"/>
        </a:xfrm>
        <a:prstGeom prst="corner">
          <a:avLst>
            <a:gd name="adj1" fmla="val 16120"/>
            <a:gd name="adj2" fmla="val 16110"/>
          </a:avLst>
        </a:prstGeom>
        <a:solidFill>
          <a:schemeClr val="tx2">
            <a:lumMod val="20000"/>
            <a:lumOff val="8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804A183-286B-4A8D-B2AA-68E8309E36DA}">
      <dsp:nvSpPr>
        <dsp:cNvPr id="0" name=""/>
        <dsp:cNvSpPr/>
      </dsp:nvSpPr>
      <dsp:spPr>
        <a:xfrm>
          <a:off x="9467805" y="1797085"/>
          <a:ext cx="1269491" cy="11127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>
              <a:solidFill>
                <a:sysClr val="windowText" lastClr="000000"/>
              </a:solidFill>
            </a:rPr>
            <a:t>Outlook</a:t>
          </a:r>
        </a:p>
      </dsp:txBody>
      <dsp:txXfrm>
        <a:off x="9467805" y="1797085"/>
        <a:ext cx="1269491" cy="11127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7/28/2025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7/28/2025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0285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25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513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175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F3F39-B4ED-BC1E-28D0-D9DC54F52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D8F625-0F41-9B52-16F0-5A1FD198ED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925CF4-63A7-B032-7AF7-6D8607F5F7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8D1C79-2E42-A27B-7F62-B08EA326F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665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88950" cy="6857998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367528"/>
            <a:ext cx="2574034" cy="6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700" y="11430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626100" y="1295401"/>
            <a:ext cx="67183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5473699" y="1143001"/>
            <a:ext cx="6718301" cy="285529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5473699" y="3998296"/>
            <a:ext cx="3429001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8902701" y="3998296"/>
            <a:ext cx="3289300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9" y="2189263"/>
            <a:ext cx="4002532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4531638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143001"/>
            <a:ext cx="12192000" cy="571817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88952" cy="6857999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58368" y="3968496"/>
            <a:ext cx="6638544" cy="165038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buNone/>
              <a:defRPr sz="28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472"/>
            <a:ext cx="6638544" cy="2386584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68" y="5375974"/>
            <a:ext cx="2574034" cy="6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8" y="172192"/>
            <a:ext cx="2574034" cy="6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8950" cy="6857998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658368" y="1490663"/>
            <a:ext cx="6638544" cy="2387600"/>
          </a:xfrm>
          <a:prstGeom prst="rect">
            <a:avLst/>
          </a:prstGeom>
          <a:ln>
            <a:noFill/>
          </a:ln>
        </p:spPr>
        <p:txBody>
          <a:bodyPr lIns="0" anchor="b">
            <a:noAutofit/>
          </a:bodyPr>
          <a:lstStyle>
            <a:lvl1pPr algn="l">
              <a:lnSpc>
                <a:spcPts val="5800"/>
              </a:lnSpc>
              <a:defRPr sz="60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58368" y="3970337"/>
            <a:ext cx="6638544" cy="2212976"/>
          </a:xfrm>
          <a:prstGeom prst="rect">
            <a:avLst/>
          </a:prstGeom>
          <a:ln>
            <a:noFill/>
          </a:ln>
        </p:spPr>
        <p:txBody>
          <a:bodyPr lIns="0">
            <a:noAutofit/>
          </a:bodyPr>
          <a:lstStyle>
            <a:lvl1pPr marL="0" indent="0" algn="l">
              <a:buNone/>
              <a:defRPr sz="28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86" y="152909"/>
            <a:ext cx="2574034" cy="6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417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3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5029200" y="2185416"/>
            <a:ext cx="4179753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566928" y="2185416"/>
            <a:ext cx="8557757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457200" marR="0" indent="-4064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2000" b="0" i="0" spc="-5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 baseline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566928" y="2185416"/>
            <a:ext cx="9678987" cy="3848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Clr>
                <a:srgbClr val="005BBB"/>
              </a:buClr>
              <a:buFontTx/>
              <a:buNone/>
              <a:defRPr sz="1700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736600" indent="-279400">
              <a:lnSpc>
                <a:spcPct val="100000"/>
              </a:lnSpc>
              <a:buClr>
                <a:srgbClr val="005BBB"/>
              </a:buClr>
              <a:buFont typeface="Arial" charset="0"/>
              <a:buChar char="•"/>
              <a:tabLst/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1143000" marR="0" lvl="2" indent="-228600" algn="l" defTabSz="914400" rtl="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68638" y="0"/>
            <a:ext cx="116960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24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2045778" y="1023929"/>
            <a:ext cx="8557756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48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2045778" y="2555888"/>
            <a:ext cx="8557756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950" cy="6857998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566928" y="2320111"/>
            <a:ext cx="105156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566928" y="1316736"/>
            <a:ext cx="10515600" cy="868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10255504" y="6240989"/>
            <a:ext cx="725424" cy="534516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6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6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38" y="172192"/>
            <a:ext cx="2574034" cy="67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905" r:id="rId5"/>
    <p:sldLayoutId id="2147483895" r:id="rId6"/>
    <p:sldLayoutId id="2147483897" r:id="rId7"/>
    <p:sldLayoutId id="2147483907" r:id="rId8"/>
    <p:sldLayoutId id="2147483898" r:id="rId9"/>
    <p:sldLayoutId id="2147483900" r:id="rId10"/>
    <p:sldLayoutId id="2147483906" r:id="rId11"/>
    <p:sldLayoutId id="2147483902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00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rgbClr val="005BBB"/>
        </a:buClr>
        <a:buFont typeface="LucidaGrande" charset="0"/>
        <a:buChar char="-"/>
        <a:defRPr sz="18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5BB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>
          <p15:clr>
            <a:srgbClr val="F26B43"/>
          </p15:clr>
        </p15:guide>
        <p15:guide id="2" pos="416">
          <p15:clr>
            <a:srgbClr val="F26B43"/>
          </p15:clr>
        </p15:guide>
        <p15:guide id="3" orient="horz" pos="4016">
          <p15:clr>
            <a:srgbClr val="F26B43"/>
          </p15:clr>
        </p15:guide>
        <p15:guide id="4" pos="7392">
          <p15:clr>
            <a:srgbClr val="F26B43"/>
          </p15:clr>
        </p15:guide>
        <p15:guide id="5" pos="288">
          <p15:clr>
            <a:srgbClr val="F26B43"/>
          </p15:clr>
        </p15:guide>
        <p15:guide id="6" pos="4464">
          <p15:clr>
            <a:srgbClr val="F26B43"/>
          </p15:clr>
        </p15:guide>
        <p15:guide id="7" pos="4704">
          <p15:clr>
            <a:srgbClr val="F26B43"/>
          </p15:clr>
        </p15:guide>
        <p15:guide id="8" pos="4512">
          <p15:clr>
            <a:srgbClr val="F26B43"/>
          </p15:clr>
        </p15:guide>
        <p15:guide id="9" orient="horz" pos="1848">
          <p15:clr>
            <a:srgbClr val="F26B43"/>
          </p15:clr>
        </p15:guide>
        <p15:guide id="10" orient="horz" pos="1896">
          <p15:clr>
            <a:srgbClr val="F26B43"/>
          </p15:clr>
        </p15:guide>
        <p15:guide id="11" orient="horz" pos="2880">
          <p15:clr>
            <a:srgbClr val="F26B43"/>
          </p15:clr>
        </p15:guide>
        <p15:guide id="12" orient="horz" pos="283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8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63.jpg"/><Relationship Id="rId7" Type="http://schemas.openxmlformats.org/officeDocument/2006/relationships/image" Target="../media/image67.jpg"/><Relationship Id="rId12" Type="http://schemas.openxmlformats.org/officeDocument/2006/relationships/image" Target="../media/image72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jpg"/><Relationship Id="rId11" Type="http://schemas.openxmlformats.org/officeDocument/2006/relationships/image" Target="../media/image71.jpg"/><Relationship Id="rId5" Type="http://schemas.openxmlformats.org/officeDocument/2006/relationships/image" Target="../media/image65.jpg"/><Relationship Id="rId10" Type="http://schemas.openxmlformats.org/officeDocument/2006/relationships/image" Target="../media/image70.jpg"/><Relationship Id="rId4" Type="http://schemas.openxmlformats.org/officeDocument/2006/relationships/image" Target="../media/image64.jpg"/><Relationship Id="rId9" Type="http://schemas.openxmlformats.org/officeDocument/2006/relationships/image" Target="../media/image69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DD2D5-379C-9A25-FD09-257BEBE4AB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sosceles Triangle 2">
            <a:extLst>
              <a:ext uri="{FF2B5EF4-FFF2-40B4-BE49-F238E27FC236}">
                <a16:creationId xmlns:a16="http://schemas.microsoft.com/office/drawing/2014/main" id="{38BCBF54-5EBB-9653-1122-3A206EC69E12}"/>
              </a:ext>
            </a:extLst>
          </p:cNvPr>
          <p:cNvSpPr/>
          <p:nvPr/>
        </p:nvSpPr>
        <p:spPr>
          <a:xfrm>
            <a:off x="5307645" y="3203838"/>
            <a:ext cx="4842424" cy="3654162"/>
          </a:xfrm>
          <a:prstGeom prst="triangle">
            <a:avLst>
              <a:gd name="adj" fmla="val 10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6E0991-9AB5-0834-57F6-1B744DE71428}"/>
              </a:ext>
            </a:extLst>
          </p:cNvPr>
          <p:cNvSpPr txBox="1"/>
          <p:nvPr/>
        </p:nvSpPr>
        <p:spPr>
          <a:xfrm>
            <a:off x="412512" y="503659"/>
            <a:ext cx="6717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Computational Design of Photocatalytic Materials for Solar Energy Conversion: A Case Study on Exciton Dynamics and Electronic Structure in Hematite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585E6-E454-3FE9-FF44-36F9D0ED6717}"/>
              </a:ext>
            </a:extLst>
          </p:cNvPr>
          <p:cNvSpPr txBox="1"/>
          <p:nvPr/>
        </p:nvSpPr>
        <p:spPr>
          <a:xfrm>
            <a:off x="2538523" y="2305169"/>
            <a:ext cx="2475068" cy="2577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algn="ctr">
              <a:lnSpc>
                <a:spcPct val="107000"/>
              </a:lnSpc>
            </a:pPr>
            <a:r>
              <a:rPr lang="en-US" sz="200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By</a:t>
            </a:r>
            <a:endParaRPr lang="en-US" sz="1200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lvl="0" indent="-228600" algn="ctr">
              <a:lnSpc>
                <a:spcPct val="107000"/>
              </a:lnSpc>
            </a:pPr>
            <a:r>
              <a:rPr lang="en-US" sz="240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Lili Rassouli</a:t>
            </a:r>
            <a:endParaRPr lang="en-US" sz="1200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lvl="0" indent="-228600" algn="ctr">
              <a:lnSpc>
                <a:spcPct val="107000"/>
              </a:lnSpc>
            </a:pPr>
            <a:r>
              <a:rPr lang="en-US" sz="200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200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lvl="0" indent="-228600" algn="ctr">
              <a:lnSpc>
                <a:spcPct val="107000"/>
              </a:lnSpc>
            </a:pPr>
            <a:r>
              <a:rPr lang="en-US" sz="200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Under supervision of</a:t>
            </a:r>
            <a:endParaRPr lang="en-US" sz="1200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lvl="0" indent="-228600" algn="ctr">
              <a:lnSpc>
                <a:spcPct val="107000"/>
              </a:lnSpc>
            </a:pPr>
            <a:r>
              <a:rPr lang="en-US" sz="240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Prof. Dupuis</a:t>
            </a:r>
            <a:endParaRPr lang="en-US" sz="1200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lvl="0" indent="-228600" algn="ctr">
              <a:lnSpc>
                <a:spcPct val="107000"/>
              </a:lnSpc>
            </a:pPr>
            <a:r>
              <a:rPr lang="en-US" sz="200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</a:t>
            </a:r>
            <a:endParaRPr lang="en-US" sz="1200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lvl="0" indent="-228600" algn="ctr">
              <a:lnSpc>
                <a:spcPct val="107000"/>
              </a:lnSpc>
            </a:pPr>
            <a:r>
              <a:rPr lang="en-US" sz="2000" dirty="0">
                <a:solidFill>
                  <a:prstClr val="white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May 2021</a:t>
            </a:r>
            <a:endParaRPr lang="en-US" sz="1200" dirty="0">
              <a:solidFill>
                <a:prstClr val="white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1942FA-82C0-9465-3C2B-A145066201BE}"/>
              </a:ext>
            </a:extLst>
          </p:cNvPr>
          <p:cNvSpPr txBox="1"/>
          <p:nvPr/>
        </p:nvSpPr>
        <p:spPr>
          <a:xfrm>
            <a:off x="2327251" y="5424523"/>
            <a:ext cx="2887579" cy="1264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indent="-22860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Chemical and Biological Engineering</a:t>
            </a:r>
            <a:endParaRPr lang="en-US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marR="0" indent="-22860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University at Buffalo</a:t>
            </a:r>
            <a:endParaRPr lang="en-US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28600" marR="0" indent="-22860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State University of New York</a:t>
            </a:r>
            <a:endParaRPr lang="en-US" sz="1100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1">
            <a:extLst>
              <a:ext uri="{FF2B5EF4-FFF2-40B4-BE49-F238E27FC236}">
                <a16:creationId xmlns:a16="http://schemas.microsoft.com/office/drawing/2014/main" id="{550CC006-2CE1-50EE-E57C-89CF8F0903C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D4FF8C1-A0B8-48B8-9387-F5BF62DF529E}" type="slidenum">
              <a:rPr lang="en-US" smtClean="0">
                <a:solidFill>
                  <a:schemeClr val="bg1"/>
                </a:solidFill>
              </a:rPr>
              <a:pPr/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DE0B18-2C1E-202A-23D8-B8A8EA545631}"/>
              </a:ext>
            </a:extLst>
          </p:cNvPr>
          <p:cNvSpPr/>
          <p:nvPr/>
        </p:nvSpPr>
        <p:spPr>
          <a:xfrm>
            <a:off x="7998657" y="503659"/>
            <a:ext cx="3726812" cy="8212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981D62B-3AEB-3A6C-C363-AABEAF9C51BD}"/>
              </a:ext>
            </a:extLst>
          </p:cNvPr>
          <p:cNvGrpSpPr/>
          <p:nvPr/>
        </p:nvGrpSpPr>
        <p:grpSpPr>
          <a:xfrm>
            <a:off x="-155389" y="77694"/>
            <a:ext cx="12202513" cy="6858000"/>
            <a:chOff x="-10513" y="0"/>
            <a:chExt cx="12202513" cy="685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828031F-D18A-99D6-7A99-3E50C07B52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13712"/>
            <a:stretch/>
          </p:blipFill>
          <p:spPr>
            <a:xfrm>
              <a:off x="7984160" y="5423816"/>
              <a:ext cx="4207840" cy="143418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618759-0C61-CA0D-E67E-C958A7567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0513" y="0"/>
              <a:ext cx="8009170" cy="6858000"/>
            </a:xfrm>
            <a:prstGeom prst="rect">
              <a:avLst/>
            </a:prstGeom>
          </p:spPr>
        </p:pic>
        <p:sp>
          <p:nvSpPr>
            <p:cNvPr id="11" name="Right Triangle 10">
              <a:extLst>
                <a:ext uri="{FF2B5EF4-FFF2-40B4-BE49-F238E27FC236}">
                  <a16:creationId xmlns:a16="http://schemas.microsoft.com/office/drawing/2014/main" id="{3590DBD8-E939-B665-19EC-7314A5490D07}"/>
                </a:ext>
              </a:extLst>
            </p:cNvPr>
            <p:cNvSpPr/>
            <p:nvPr/>
          </p:nvSpPr>
          <p:spPr>
            <a:xfrm flipH="1">
              <a:off x="4835846" y="4963886"/>
              <a:ext cx="3162811" cy="1894114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6E6A04C-CA4D-BF26-F65B-6A3758095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0486"/>
            <a:stretch/>
          </p:blipFill>
          <p:spPr>
            <a:xfrm>
              <a:off x="8600087" y="584228"/>
              <a:ext cx="1946312" cy="1947437"/>
            </a:xfrm>
            <a:prstGeom prst="ellipse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28C412-7EB2-A0B7-0E9D-BC0BDA36C3E2}"/>
                </a:ext>
              </a:extLst>
            </p:cNvPr>
            <p:cNvSpPr txBox="1"/>
            <p:nvPr/>
          </p:nvSpPr>
          <p:spPr>
            <a:xfrm>
              <a:off x="611692" y="992145"/>
              <a:ext cx="671705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Computational Design of Photocatalytic Materials for Solar Energy Conversion: 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A Case Study on Electronic Structure and Early-Time Dynamics of Exciton in Hematite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3581532-CA0D-2618-E75C-DD5E557B3755}"/>
                </a:ext>
              </a:extLst>
            </p:cNvPr>
            <p:cNvSpPr txBox="1"/>
            <p:nvPr/>
          </p:nvSpPr>
          <p:spPr>
            <a:xfrm>
              <a:off x="1015620" y="3073615"/>
              <a:ext cx="6096946" cy="327269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sz="1400" b="1" dirty="0">
                <a:solidFill>
                  <a:schemeClr val="bg2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algn="ctr">
                <a:lnSpc>
                  <a:spcPct val="150000"/>
                </a:lnSpc>
              </a:pPr>
              <a:r>
                <a:rPr lang="en-US" sz="1400" b="1" dirty="0">
                  <a:solidFill>
                    <a:schemeClr val="bg2"/>
                  </a:solidFill>
                  <a:effectLst/>
                  <a:latin typeface="+mj-lt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dirty="0">
                  <a:solidFill>
                    <a:schemeClr val="bg2"/>
                  </a:solidFill>
                  <a:latin typeface="+mj-lt"/>
                </a:rPr>
                <a:t>PhD Dissertation Defense by</a:t>
              </a:r>
              <a:endParaRPr lang="en-US" dirty="0">
                <a:solidFill>
                  <a:schemeClr val="bg2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0" marR="0" indent="0" algn="ctr">
                <a:lnSpc>
                  <a:spcPct val="150000"/>
                </a:lnSpc>
                <a:buNone/>
              </a:pPr>
              <a:r>
                <a:rPr lang="en-US" b="1" dirty="0">
                  <a:solidFill>
                    <a:schemeClr val="bg2"/>
                  </a:solidFill>
                  <a:effectLst/>
                  <a:latin typeface="+mj-lt"/>
                  <a:ea typeface="Calibri" panose="020F0502020204030204" pitchFamily="34" charset="0"/>
                  <a:cs typeface="Arial" panose="020B0604020202020204" pitchFamily="34" charset="0"/>
                </a:rPr>
                <a:t>Lili Rassouli</a:t>
              </a:r>
            </a:p>
            <a:p>
              <a:pPr marL="0" marR="0" indent="0" algn="just">
                <a:lnSpc>
                  <a:spcPct val="150000"/>
                </a:lnSpc>
                <a:buNone/>
              </a:pPr>
              <a:endParaRPr lang="en-US" dirty="0">
                <a:solidFill>
                  <a:schemeClr val="bg2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0" marR="0" indent="0" algn="ctr">
                <a:lnSpc>
                  <a:spcPct val="150000"/>
                </a:lnSpc>
                <a:buNone/>
              </a:pPr>
              <a:r>
                <a:rPr lang="en-US" dirty="0">
                  <a:solidFill>
                    <a:schemeClr val="bg2"/>
                  </a:solidFill>
                  <a:effectLst/>
                  <a:latin typeface="+mj-lt"/>
                  <a:ea typeface="Calibri" panose="020F0502020204030204" pitchFamily="34" charset="0"/>
                  <a:cs typeface="Arial" panose="020B0604020202020204" pitchFamily="34" charset="0"/>
                </a:rPr>
                <a:t>Supervised by</a:t>
              </a:r>
            </a:p>
            <a:p>
              <a:pPr marL="0" marR="0" indent="0" algn="ctr">
                <a:lnSpc>
                  <a:spcPct val="150000"/>
                </a:lnSpc>
                <a:buNone/>
              </a:pPr>
              <a:r>
                <a:rPr lang="en-US" b="1" dirty="0">
                  <a:solidFill>
                    <a:schemeClr val="bg2"/>
                  </a:solidFill>
                  <a:effectLst/>
                  <a:latin typeface="+mj-lt"/>
                  <a:ea typeface="Calibri" panose="020F0502020204030204" pitchFamily="34" charset="0"/>
                  <a:cs typeface="Arial" panose="020B0604020202020204" pitchFamily="34" charset="0"/>
                </a:rPr>
                <a:t>Prof. Michel Dupuis</a:t>
              </a:r>
            </a:p>
            <a:p>
              <a:pPr marL="0" marR="0" indent="0" algn="ctr">
                <a:lnSpc>
                  <a:spcPct val="150000"/>
                </a:lnSpc>
                <a:buNone/>
              </a:pPr>
              <a:endParaRPr lang="en-US" dirty="0">
                <a:solidFill>
                  <a:schemeClr val="bg2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0" marR="0" indent="0" algn="ctr">
                <a:lnSpc>
                  <a:spcPct val="150000"/>
                </a:lnSpc>
                <a:buNone/>
              </a:pPr>
              <a:r>
                <a:rPr lang="en-US" b="1" dirty="0">
                  <a:solidFill>
                    <a:schemeClr val="bg2"/>
                  </a:solidFill>
                  <a:effectLst/>
                  <a:latin typeface="+mj-lt"/>
                  <a:ea typeface="Calibri" panose="020F0502020204030204" pitchFamily="34" charset="0"/>
                  <a:cs typeface="Arial" panose="020B0604020202020204" pitchFamily="34" charset="0"/>
                </a:rPr>
                <a:t>July 28, 2025</a:t>
              </a:r>
              <a:endParaRPr lang="en-US" dirty="0">
                <a:solidFill>
                  <a:schemeClr val="bg2"/>
                </a:solidFill>
                <a:effectLst/>
                <a:latin typeface="+mj-lt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1" name="Picture 20" descr="A close-up of a flask with a yellow liquid">
            <a:extLst>
              <a:ext uri="{FF2B5EF4-FFF2-40B4-BE49-F238E27FC236}">
                <a16:creationId xmlns:a16="http://schemas.microsoft.com/office/drawing/2014/main" id="{9BF3E247-0339-7636-4AC4-EB5534F6A5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811" y="2937428"/>
            <a:ext cx="2080624" cy="208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814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FEFC685-6C16-D749-499B-EC23B36C4BCE}"/>
              </a:ext>
            </a:extLst>
          </p:cNvPr>
          <p:cNvSpPr/>
          <p:nvPr/>
        </p:nvSpPr>
        <p:spPr>
          <a:xfrm>
            <a:off x="10624457" y="6291943"/>
            <a:ext cx="319315" cy="435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6E5906-35EA-18E3-FA5A-0F963A6ECC68}"/>
              </a:ext>
            </a:extLst>
          </p:cNvPr>
          <p:cNvSpPr/>
          <p:nvPr/>
        </p:nvSpPr>
        <p:spPr>
          <a:xfrm>
            <a:off x="3922595" y="1012424"/>
            <a:ext cx="7498080" cy="2416575"/>
          </a:xfrm>
          <a:prstGeom prst="roundRect">
            <a:avLst>
              <a:gd name="adj" fmla="val 7758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  <a:cs typeface="Times New Roman" panose="02020603050405020304" pitchFamily="18" charset="0"/>
              </a:rPr>
              <a:t>Cell Optimization (Ground-State DFT+U):</a:t>
            </a:r>
            <a:br>
              <a:rPr lang="en-US" sz="16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• Periodic DFT with Hubbard +U corrections using CP2K</a:t>
            </a:r>
          </a:p>
          <a:p>
            <a:pPr>
              <a:buNone/>
            </a:pPr>
            <a: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• S</a:t>
            </a:r>
            <a:r>
              <a:rPr lang="en-US" sz="1400" dirty="0">
                <a:solidFill>
                  <a:srgbClr val="000000"/>
                </a:solidFill>
                <a:ea typeface="Calibri" panose="020F0502020204030204" pitchFamily="34" charset="0"/>
                <a:cs typeface="Arial" panose="020B0604020202020204" pitchFamily="34" charset="0"/>
              </a:rPr>
              <a:t>pin-polarized Unrestricted Kohn-Sham (UKS)</a:t>
            </a:r>
            <a:endParaRPr lang="en-US" sz="14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  <a:p>
            <a: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• Mulliken population analysis using </a:t>
            </a:r>
            <a:r>
              <a:rPr lang="en-US" sz="1400" dirty="0" err="1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Multiwfn</a:t>
            </a:r>
            <a:b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• +U Parameters based on gap-optimized approach: Fe: +U = 3.0 eV, O: +U = 2.0 eV</a:t>
            </a:r>
            <a:b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• Brillouin Zone Sampling: </a:t>
            </a:r>
            <a:r>
              <a:rPr lang="el-GR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Γ-</a:t>
            </a:r>
            <a: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point; band gap convergence studied using Quantum Espresso</a:t>
            </a:r>
            <a:b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• Supercells: 2×2×1 and 2×2×3 for hematite bulk, 2×2×1 or 2×2×3 slabs with 33 Å or 66 Å water layers</a:t>
            </a:r>
            <a:b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• Geometry Optimization: Reproduced hematite’s antiferromagnetic structure with optimized lattice constants and Fe–O bond lengths matching experiment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DBD2AC1-DBD3-A00A-114C-507BC0CCD3B2}"/>
              </a:ext>
            </a:extLst>
          </p:cNvPr>
          <p:cNvSpPr/>
          <p:nvPr/>
        </p:nvSpPr>
        <p:spPr>
          <a:xfrm>
            <a:off x="3922595" y="4454395"/>
            <a:ext cx="7498080" cy="731097"/>
          </a:xfrm>
          <a:prstGeom prst="roundRect">
            <a:avLst>
              <a:gd name="adj" fmla="val 7758"/>
            </a:avLst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  <a:cs typeface="Times New Roman" panose="02020603050405020304" pitchFamily="18" charset="0"/>
              </a:rPr>
              <a:t>Electronic Structure (Periodic DFT &amp; TD-DFT):</a:t>
            </a:r>
          </a:p>
          <a:p>
            <a:pPr>
              <a:buNone/>
            </a:pPr>
            <a: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• Linear-response TD-DFT using CP2K</a:t>
            </a:r>
            <a:b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• Excited-state optimizations for 2×2×1 and 2×2×3 supercells</a:t>
            </a:r>
            <a:endParaRPr lang="en-US" sz="16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419959-10F0-E905-C834-A0C3C1373C8A}"/>
              </a:ext>
            </a:extLst>
          </p:cNvPr>
          <p:cNvSpPr/>
          <p:nvPr/>
        </p:nvSpPr>
        <p:spPr>
          <a:xfrm>
            <a:off x="3922595" y="5279898"/>
            <a:ext cx="7498080" cy="825503"/>
          </a:xfrm>
          <a:prstGeom prst="roundRect">
            <a:avLst>
              <a:gd name="adj" fmla="val 7758"/>
            </a:avLst>
          </a:prstGeom>
          <a:solidFill>
            <a:schemeClr val="bg2"/>
          </a:solidFill>
          <a:ln w="19050"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  <a:cs typeface="Times New Roman" panose="02020603050405020304" pitchFamily="18" charset="0"/>
              </a:rPr>
              <a:t>Non-Adiabatic Dynamics (NA-MD):</a:t>
            </a:r>
            <a:br>
              <a:rPr lang="en-US" sz="16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• Using CP2K + LIBRA</a:t>
            </a:r>
            <a:r>
              <a:rPr lang="en-US" sz="1400" baseline="300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1</a:t>
            </a:r>
            <a: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 for time-overlap and nonadiabatic couplings (NAC) calculations</a:t>
            </a:r>
            <a:b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• Doing stochastic surface hopping for recombination &amp; relaxation on the many-body basis</a:t>
            </a:r>
            <a:endParaRPr lang="en-US" sz="1600" dirty="0">
              <a:solidFill>
                <a:sysClr val="windowText" lastClr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C2B81D-9DB0-5CD5-AE52-CC19E583E8FB}"/>
              </a:ext>
            </a:extLst>
          </p:cNvPr>
          <p:cNvSpPr/>
          <p:nvPr/>
        </p:nvSpPr>
        <p:spPr>
          <a:xfrm>
            <a:off x="3904751" y="6170715"/>
            <a:ext cx="7498080" cy="671185"/>
          </a:xfrm>
          <a:prstGeom prst="roundRect">
            <a:avLst>
              <a:gd name="adj" fmla="val 7758"/>
            </a:avLst>
          </a:prstGeom>
          <a:solidFill>
            <a:schemeClr val="bg2"/>
          </a:solidFill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  <a:cs typeface="Times New Roman" panose="02020603050405020304" pitchFamily="18" charset="0"/>
              </a:rPr>
              <a:t>Vibrational Analysis:</a:t>
            </a:r>
            <a:br>
              <a:rPr lang="en-US" sz="16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• Generalized Subsystem Vibrational Analysis (GSVA) for electron-hole vibrational modes</a:t>
            </a:r>
            <a:b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• Vibrational analysis along selected reaction coordinates to characterize lattice distortions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722AED8-EA52-816E-8222-FD00F7834D34}"/>
              </a:ext>
            </a:extLst>
          </p:cNvPr>
          <p:cNvSpPr/>
          <p:nvPr/>
        </p:nvSpPr>
        <p:spPr>
          <a:xfrm>
            <a:off x="3922595" y="3494820"/>
            <a:ext cx="7498080" cy="865169"/>
          </a:xfrm>
          <a:prstGeom prst="roundRect">
            <a:avLst>
              <a:gd name="adj" fmla="val 7758"/>
            </a:avLst>
          </a:prstGeom>
          <a:noFill/>
          <a:ln w="19050">
            <a:solidFill>
              <a:srgbClr val="00502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en-US" sz="1600" b="1" dirty="0">
                <a:solidFill>
                  <a:srgbClr val="FF0000"/>
                </a:solidFill>
                <a:cs typeface="Times New Roman" panose="02020603050405020304" pitchFamily="18" charset="0"/>
              </a:rPr>
              <a:t>Molecular Dynamics (AIMD &amp; Classical MD):</a:t>
            </a:r>
          </a:p>
          <a:p>
            <a:pPr>
              <a:buNone/>
            </a:pPr>
            <a: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• NVT-AIMD (DFT+U) for bulk hematite</a:t>
            </a:r>
          </a:p>
          <a:p>
            <a:pPr>
              <a:buNone/>
            </a:pPr>
            <a: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• Classical MD with TIP3P for water box</a:t>
            </a:r>
            <a:b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• Classical MD with </a:t>
            </a:r>
            <a:r>
              <a:rPr lang="en-US" sz="1400" dirty="0" err="1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FlxSPC</a:t>
            </a:r>
            <a: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–</a:t>
            </a:r>
            <a:r>
              <a:rPr lang="en-US" sz="1400" dirty="0" err="1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ClayFF</a:t>
            </a:r>
            <a:r>
              <a:rPr lang="en-US" sz="1400" dirty="0">
                <a:solidFill>
                  <a:sysClr val="windowText" lastClr="000000"/>
                </a:solidFill>
                <a:cs typeface="Times New Roman" panose="02020603050405020304" pitchFamily="18" charset="0"/>
              </a:rPr>
              <a:t> for hematite-water slab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F83C68-5A20-E734-2BC2-343B410F9D3B}"/>
              </a:ext>
            </a:extLst>
          </p:cNvPr>
          <p:cNvSpPr txBox="1"/>
          <p:nvPr/>
        </p:nvSpPr>
        <p:spPr>
          <a:xfrm>
            <a:off x="7428012" y="608049"/>
            <a:ext cx="41022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Key Aspects of Computational Methods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CC5B9D-3115-A3AA-66AA-9286F20E90E2}"/>
              </a:ext>
            </a:extLst>
          </p:cNvPr>
          <p:cNvGrpSpPr/>
          <p:nvPr/>
        </p:nvGrpSpPr>
        <p:grpSpPr>
          <a:xfrm>
            <a:off x="203199" y="1873783"/>
            <a:ext cx="1371600" cy="822960"/>
            <a:chOff x="2240" y="2528426"/>
            <a:chExt cx="2022424" cy="1453873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186C703-E2BE-2A8F-70BC-B8E7BA6629C4}"/>
                </a:ext>
              </a:extLst>
            </p:cNvPr>
            <p:cNvSpPr/>
            <p:nvPr/>
          </p:nvSpPr>
          <p:spPr>
            <a:xfrm>
              <a:off x="2240" y="2528426"/>
              <a:ext cx="2022424" cy="1453873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63A77630-925F-EB28-2E4C-68E569B7DF2C}"/>
                </a:ext>
              </a:extLst>
            </p:cNvPr>
            <p:cNvSpPr txBox="1"/>
            <p:nvPr/>
          </p:nvSpPr>
          <p:spPr>
            <a:xfrm>
              <a:off x="44822" y="2571008"/>
              <a:ext cx="1937260" cy="1368709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/>
                <a:t>Cell Optimization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dirty="0"/>
                <a:t>DFT</a:t>
              </a:r>
              <a:endParaRPr lang="en-US" sz="1200" b="1" kern="120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1887504-586C-C1AE-4635-995158EA6E38}"/>
              </a:ext>
            </a:extLst>
          </p:cNvPr>
          <p:cNvGrpSpPr/>
          <p:nvPr/>
        </p:nvGrpSpPr>
        <p:grpSpPr>
          <a:xfrm>
            <a:off x="203199" y="2856231"/>
            <a:ext cx="1371600" cy="822960"/>
            <a:chOff x="2648571" y="2537656"/>
            <a:chExt cx="1981277" cy="143541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C9C5E8D-AD0E-D46C-8B4E-109AF26E3BD2}"/>
                </a:ext>
              </a:extLst>
            </p:cNvPr>
            <p:cNvSpPr/>
            <p:nvPr/>
          </p:nvSpPr>
          <p:spPr>
            <a:xfrm>
              <a:off x="2648571" y="2537656"/>
              <a:ext cx="1981277" cy="1435413"/>
            </a:xfrm>
            <a:prstGeom prst="roundRect">
              <a:avLst>
                <a:gd name="adj" fmla="val 10000"/>
              </a:avLst>
            </a:prstGeom>
            <a:solidFill>
              <a:srgbClr val="00502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: Rounded Corners 6">
              <a:extLst>
                <a:ext uri="{FF2B5EF4-FFF2-40B4-BE49-F238E27FC236}">
                  <a16:creationId xmlns:a16="http://schemas.microsoft.com/office/drawing/2014/main" id="{6933B5D7-781D-10ED-6202-88E01C42ABE8}"/>
                </a:ext>
              </a:extLst>
            </p:cNvPr>
            <p:cNvSpPr txBox="1"/>
            <p:nvPr/>
          </p:nvSpPr>
          <p:spPr>
            <a:xfrm>
              <a:off x="2690613" y="2579698"/>
              <a:ext cx="1897193" cy="1351329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890" tIns="8890" rIns="8890" bIns="889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/>
                <a:t>AIMD</a:t>
              </a:r>
              <a:endParaRPr lang="en-US" sz="1400" b="1" kern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C9BD57-9681-983E-A598-573FFA0FF752}"/>
              </a:ext>
            </a:extLst>
          </p:cNvPr>
          <p:cNvGrpSpPr/>
          <p:nvPr/>
        </p:nvGrpSpPr>
        <p:grpSpPr>
          <a:xfrm>
            <a:off x="174320" y="3843550"/>
            <a:ext cx="1371600" cy="822960"/>
            <a:chOff x="5253755" y="2577469"/>
            <a:chExt cx="1898095" cy="135578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35B0A37-D015-A840-89D7-9AB0D6BD125D}"/>
                </a:ext>
              </a:extLst>
            </p:cNvPr>
            <p:cNvSpPr/>
            <p:nvPr/>
          </p:nvSpPr>
          <p:spPr>
            <a:xfrm>
              <a:off x="5253755" y="2577469"/>
              <a:ext cx="1898095" cy="135578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Rectangle: Rounded Corners 8">
              <a:extLst>
                <a:ext uri="{FF2B5EF4-FFF2-40B4-BE49-F238E27FC236}">
                  <a16:creationId xmlns:a16="http://schemas.microsoft.com/office/drawing/2014/main" id="{D4F61E32-18EA-B59E-1C05-509787E8ED9B}"/>
                </a:ext>
              </a:extLst>
            </p:cNvPr>
            <p:cNvSpPr txBox="1"/>
            <p:nvPr/>
          </p:nvSpPr>
          <p:spPr>
            <a:xfrm>
              <a:off x="5293465" y="2617179"/>
              <a:ext cx="1818675" cy="1276367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dirty="0"/>
                <a:t>Single point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/>
                <a:t>TD-DFT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C735C3E-3F4B-F2E5-F5F2-8CA64F69C2CF}"/>
              </a:ext>
            </a:extLst>
          </p:cNvPr>
          <p:cNvGrpSpPr/>
          <p:nvPr/>
        </p:nvGrpSpPr>
        <p:grpSpPr>
          <a:xfrm>
            <a:off x="174094" y="4830869"/>
            <a:ext cx="1371600" cy="822960"/>
            <a:chOff x="7775756" y="2577469"/>
            <a:chExt cx="1918231" cy="1355787"/>
          </a:xfrm>
          <a:solidFill>
            <a:schemeClr val="tx1">
              <a:lumMod val="50000"/>
            </a:schemeClr>
          </a:solidFill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4A153849-A0EA-7984-20D3-27B2FB05C30F}"/>
                </a:ext>
              </a:extLst>
            </p:cNvPr>
            <p:cNvSpPr/>
            <p:nvPr/>
          </p:nvSpPr>
          <p:spPr>
            <a:xfrm>
              <a:off x="7775756" y="2577469"/>
              <a:ext cx="1918231" cy="1355787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Rectangle: Rounded Corners 10">
              <a:extLst>
                <a:ext uri="{FF2B5EF4-FFF2-40B4-BE49-F238E27FC236}">
                  <a16:creationId xmlns:a16="http://schemas.microsoft.com/office/drawing/2014/main" id="{349D6260-8B82-FE19-C75A-48F13DBDA3B7}"/>
                </a:ext>
              </a:extLst>
            </p:cNvPr>
            <p:cNvSpPr txBox="1"/>
            <p:nvPr/>
          </p:nvSpPr>
          <p:spPr>
            <a:xfrm>
              <a:off x="7815466" y="2617179"/>
              <a:ext cx="1838811" cy="1276367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/>
                <a:t>NA-MD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F23EBAA-FA99-9167-8089-B91CADFA32C1}"/>
              </a:ext>
            </a:extLst>
          </p:cNvPr>
          <p:cNvGrpSpPr/>
          <p:nvPr/>
        </p:nvGrpSpPr>
        <p:grpSpPr>
          <a:xfrm>
            <a:off x="2154733" y="1860590"/>
            <a:ext cx="1371600" cy="822960"/>
            <a:chOff x="6794" y="2657657"/>
            <a:chExt cx="1601226" cy="1151084"/>
          </a:xfrm>
          <a:solidFill>
            <a:srgbClr val="697214"/>
          </a:solidFill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E361F6C9-2A8A-8A6D-F3B8-6B26E739C485}"/>
                </a:ext>
              </a:extLst>
            </p:cNvPr>
            <p:cNvSpPr/>
            <p:nvPr/>
          </p:nvSpPr>
          <p:spPr>
            <a:xfrm>
              <a:off x="6794" y="2657657"/>
              <a:ext cx="1601226" cy="1151084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/>
            </a:p>
          </p:txBody>
        </p:sp>
        <p:sp>
          <p:nvSpPr>
            <p:cNvPr id="24" name="Rectangle: Rounded Corners 4">
              <a:extLst>
                <a:ext uri="{FF2B5EF4-FFF2-40B4-BE49-F238E27FC236}">
                  <a16:creationId xmlns:a16="http://schemas.microsoft.com/office/drawing/2014/main" id="{A749042E-573D-D4E5-7DC5-3BB7BAB98053}"/>
                </a:ext>
              </a:extLst>
            </p:cNvPr>
            <p:cNvSpPr txBox="1"/>
            <p:nvPr/>
          </p:nvSpPr>
          <p:spPr>
            <a:xfrm>
              <a:off x="40508" y="2691373"/>
              <a:ext cx="1533798" cy="1083657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/>
                <a:t>water box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/>
                <a:t>MD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/>
                <a:t>MM-TIP3P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1089711-8CC3-77D0-59A5-4DDC85A1973A}"/>
              </a:ext>
            </a:extLst>
          </p:cNvPr>
          <p:cNvGrpSpPr/>
          <p:nvPr/>
        </p:nvGrpSpPr>
        <p:grpSpPr>
          <a:xfrm>
            <a:off x="2096975" y="3843550"/>
            <a:ext cx="1371600" cy="822960"/>
            <a:chOff x="4164607" y="2696486"/>
            <a:chExt cx="1502790" cy="107342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CF9FF808-B6F9-2D47-E549-389B8F3EA83D}"/>
                </a:ext>
              </a:extLst>
            </p:cNvPr>
            <p:cNvSpPr/>
            <p:nvPr/>
          </p:nvSpPr>
          <p:spPr>
            <a:xfrm>
              <a:off x="4164607" y="2696486"/>
              <a:ext cx="1502790" cy="1073426"/>
            </a:xfrm>
            <a:prstGeom prst="roundRect">
              <a:avLst>
                <a:gd name="adj" fmla="val 10000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/>
            </a:p>
          </p:txBody>
        </p:sp>
        <p:sp>
          <p:nvSpPr>
            <p:cNvPr id="27" name="Rectangle: Rounded Corners 8">
              <a:extLst>
                <a:ext uri="{FF2B5EF4-FFF2-40B4-BE49-F238E27FC236}">
                  <a16:creationId xmlns:a16="http://schemas.microsoft.com/office/drawing/2014/main" id="{779B51A5-807B-86D2-FE41-D26F3CE050FA}"/>
                </a:ext>
              </a:extLst>
            </p:cNvPr>
            <p:cNvSpPr txBox="1"/>
            <p:nvPr/>
          </p:nvSpPr>
          <p:spPr>
            <a:xfrm>
              <a:off x="4196047" y="2727927"/>
              <a:ext cx="1439910" cy="1010546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/>
                <a:t>hematite-water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/>
                <a:t>Geo-opt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/>
                <a:t>DFT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DC3C6EF-17DA-86A3-E497-C298AD013B6F}"/>
              </a:ext>
            </a:extLst>
          </p:cNvPr>
          <p:cNvGrpSpPr/>
          <p:nvPr/>
        </p:nvGrpSpPr>
        <p:grpSpPr>
          <a:xfrm>
            <a:off x="2100026" y="4830869"/>
            <a:ext cx="1371600" cy="822960"/>
            <a:chOff x="6161367" y="2696486"/>
            <a:chExt cx="1518733" cy="1073426"/>
          </a:xfrm>
          <a:solidFill>
            <a:srgbClr val="005024"/>
          </a:solidFill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F9F7E28-3567-5317-A4E3-46692249A5AC}"/>
                </a:ext>
              </a:extLst>
            </p:cNvPr>
            <p:cNvSpPr/>
            <p:nvPr/>
          </p:nvSpPr>
          <p:spPr>
            <a:xfrm>
              <a:off x="6161367" y="2696486"/>
              <a:ext cx="1518733" cy="1073426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/>
            </a:p>
          </p:txBody>
        </p:sp>
        <p:sp>
          <p:nvSpPr>
            <p:cNvPr id="30" name="Rectangle: Rounded Corners 10">
              <a:extLst>
                <a:ext uri="{FF2B5EF4-FFF2-40B4-BE49-F238E27FC236}">
                  <a16:creationId xmlns:a16="http://schemas.microsoft.com/office/drawing/2014/main" id="{AB57DD1E-300A-1A6B-8A19-04D6DC7EAC06}"/>
                </a:ext>
              </a:extLst>
            </p:cNvPr>
            <p:cNvSpPr txBox="1"/>
            <p:nvPr/>
          </p:nvSpPr>
          <p:spPr>
            <a:xfrm>
              <a:off x="6192807" y="2727926"/>
              <a:ext cx="1455853" cy="101054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/>
                <a:t>hematite-water</a:t>
              </a:r>
            </a:p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200" b="1" kern="1200" dirty="0"/>
                <a:t>AIMD</a:t>
              </a:r>
              <a:br>
                <a:rPr lang="en-US" sz="1200" b="1" kern="1200" dirty="0"/>
              </a:br>
              <a:endParaRPr lang="en-US" sz="1200" b="1" kern="1200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BA9D109-7D06-BDF1-67C1-F81A0D80567D}"/>
              </a:ext>
            </a:extLst>
          </p:cNvPr>
          <p:cNvGrpSpPr/>
          <p:nvPr/>
        </p:nvGrpSpPr>
        <p:grpSpPr>
          <a:xfrm>
            <a:off x="2125854" y="2852070"/>
            <a:ext cx="1371600" cy="822960"/>
            <a:chOff x="6794" y="2657657"/>
            <a:chExt cx="1601226" cy="1151084"/>
          </a:xfrm>
          <a:solidFill>
            <a:srgbClr val="697214"/>
          </a:solidFill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0C292DF9-C705-C54D-5E9F-8BD5056A5058}"/>
                </a:ext>
              </a:extLst>
            </p:cNvPr>
            <p:cNvSpPr/>
            <p:nvPr/>
          </p:nvSpPr>
          <p:spPr>
            <a:xfrm>
              <a:off x="6794" y="2657657"/>
              <a:ext cx="1601226" cy="1151084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/>
            </a:p>
          </p:txBody>
        </p:sp>
        <p:sp>
          <p:nvSpPr>
            <p:cNvPr id="33" name="Rectangle: Rounded Corners 4">
              <a:extLst>
                <a:ext uri="{FF2B5EF4-FFF2-40B4-BE49-F238E27FC236}">
                  <a16:creationId xmlns:a16="http://schemas.microsoft.com/office/drawing/2014/main" id="{5E88A205-94BF-AD3E-8FEA-61B301E21B9C}"/>
                </a:ext>
              </a:extLst>
            </p:cNvPr>
            <p:cNvSpPr txBox="1"/>
            <p:nvPr/>
          </p:nvSpPr>
          <p:spPr>
            <a:xfrm>
              <a:off x="40508" y="2691371"/>
              <a:ext cx="1533798" cy="108365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/>
                <a:t>hematite-water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/>
                <a:t>MD</a:t>
              </a: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/>
                <a:t>MM-</a:t>
              </a:r>
              <a:r>
                <a:rPr lang="en-US" sz="1200" b="1" dirty="0" err="1"/>
                <a:t>FlxSPC</a:t>
              </a:r>
              <a:r>
                <a:rPr lang="en-US" sz="1200" b="1" dirty="0"/>
                <a:t>-</a:t>
              </a:r>
              <a:r>
                <a:rPr lang="en-US" sz="1200" b="1" dirty="0" err="1"/>
                <a:t>ClayFF</a:t>
              </a:r>
              <a:endParaRPr lang="en-US" sz="1200" b="1"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0843D60-927F-4EEC-4DC2-95339950357F}"/>
              </a:ext>
            </a:extLst>
          </p:cNvPr>
          <p:cNvGrpSpPr/>
          <p:nvPr/>
        </p:nvGrpSpPr>
        <p:grpSpPr>
          <a:xfrm>
            <a:off x="2128720" y="5817983"/>
            <a:ext cx="1371600" cy="822960"/>
            <a:chOff x="5253755" y="2577469"/>
            <a:chExt cx="1898095" cy="1355787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DA778135-A729-3092-C83E-63A6CDC5AC41}"/>
                </a:ext>
              </a:extLst>
            </p:cNvPr>
            <p:cNvSpPr/>
            <p:nvPr/>
          </p:nvSpPr>
          <p:spPr>
            <a:xfrm>
              <a:off x="5253755" y="2577469"/>
              <a:ext cx="1898095" cy="1355787"/>
            </a:xfrm>
            <a:prstGeom prst="roundRect">
              <a:avLst>
                <a:gd name="adj" fmla="val 10000"/>
              </a:avLst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sz="1200"/>
            </a:p>
          </p:txBody>
        </p:sp>
        <p:sp>
          <p:nvSpPr>
            <p:cNvPr id="36" name="Rectangle: Rounded Corners 8">
              <a:extLst>
                <a:ext uri="{FF2B5EF4-FFF2-40B4-BE49-F238E27FC236}">
                  <a16:creationId xmlns:a16="http://schemas.microsoft.com/office/drawing/2014/main" id="{7D8F8921-1C74-C76A-127B-1727AEF6FC4B}"/>
                </a:ext>
              </a:extLst>
            </p:cNvPr>
            <p:cNvSpPr txBox="1"/>
            <p:nvPr/>
          </p:nvSpPr>
          <p:spPr>
            <a:xfrm>
              <a:off x="5293466" y="2617178"/>
              <a:ext cx="1818675" cy="1276367"/>
            </a:xfrm>
            <a:prstGeom prst="rect">
              <a:avLst/>
            </a:prstGeom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0160" tIns="10160" rIns="10160" bIns="101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/>
                <a:t>hematite-water</a:t>
              </a:r>
            </a:p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200" b="1" dirty="0"/>
                <a:t>Single point</a:t>
              </a:r>
              <a:br>
                <a:rPr lang="en-US" sz="1200" b="1" dirty="0"/>
              </a:br>
              <a:r>
                <a:rPr lang="en-US" sz="1200" b="1" dirty="0"/>
                <a:t>TD-DFT</a:t>
              </a:r>
            </a:p>
          </p:txBody>
        </p:sp>
      </p:grp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5EF4E55-61E6-7090-E673-689B0C6D7B8F}"/>
              </a:ext>
            </a:extLst>
          </p:cNvPr>
          <p:cNvSpPr/>
          <p:nvPr/>
        </p:nvSpPr>
        <p:spPr>
          <a:xfrm>
            <a:off x="66039" y="1048939"/>
            <a:ext cx="1645920" cy="731520"/>
          </a:xfrm>
          <a:prstGeom prst="roundRect">
            <a:avLst>
              <a:gd name="adj" fmla="val 48902"/>
            </a:avLst>
          </a:prstGeom>
          <a:noFill/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Bulk of hematite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E6371262-657F-3E1C-25D3-2AB683E9E46E}"/>
              </a:ext>
            </a:extLst>
          </p:cNvPr>
          <p:cNvSpPr/>
          <p:nvPr/>
        </p:nvSpPr>
        <p:spPr>
          <a:xfrm>
            <a:off x="2019090" y="1031457"/>
            <a:ext cx="1645920" cy="731520"/>
          </a:xfrm>
          <a:prstGeom prst="roundRect">
            <a:avLst>
              <a:gd name="adj" fmla="val 48902"/>
            </a:avLst>
          </a:prstGeom>
          <a:noFill/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Hematite-water slab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A6F3158-B820-D1CD-3178-D8FC35980618}"/>
              </a:ext>
            </a:extLst>
          </p:cNvPr>
          <p:cNvCxnSpPr>
            <a:cxnSpLocks/>
          </p:cNvCxnSpPr>
          <p:nvPr/>
        </p:nvCxnSpPr>
        <p:spPr>
          <a:xfrm>
            <a:off x="871356" y="2697124"/>
            <a:ext cx="0" cy="159107"/>
          </a:xfrm>
          <a:prstGeom prst="line">
            <a:avLst/>
          </a:prstGeom>
          <a:ln w="28575">
            <a:solidFill>
              <a:srgbClr val="00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050737E-6640-BEF4-AA85-54779EAC59A4}"/>
              </a:ext>
            </a:extLst>
          </p:cNvPr>
          <p:cNvCxnSpPr>
            <a:cxnSpLocks/>
          </p:cNvCxnSpPr>
          <p:nvPr/>
        </p:nvCxnSpPr>
        <p:spPr>
          <a:xfrm>
            <a:off x="2733338" y="5658876"/>
            <a:ext cx="0" cy="159107"/>
          </a:xfrm>
          <a:prstGeom prst="line">
            <a:avLst/>
          </a:prstGeom>
          <a:ln w="28575">
            <a:solidFill>
              <a:srgbClr val="00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932407-1A86-EA1E-DF6A-5872609F916E}"/>
              </a:ext>
            </a:extLst>
          </p:cNvPr>
          <p:cNvCxnSpPr>
            <a:cxnSpLocks/>
          </p:cNvCxnSpPr>
          <p:nvPr/>
        </p:nvCxnSpPr>
        <p:spPr>
          <a:xfrm>
            <a:off x="814612" y="4666510"/>
            <a:ext cx="0" cy="159107"/>
          </a:xfrm>
          <a:prstGeom prst="line">
            <a:avLst/>
          </a:prstGeom>
          <a:ln w="28575">
            <a:solidFill>
              <a:srgbClr val="00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4D1D605-7D84-7F38-D646-C75B9A02DC06}"/>
              </a:ext>
            </a:extLst>
          </p:cNvPr>
          <p:cNvCxnSpPr>
            <a:cxnSpLocks/>
          </p:cNvCxnSpPr>
          <p:nvPr/>
        </p:nvCxnSpPr>
        <p:spPr>
          <a:xfrm>
            <a:off x="836831" y="3684443"/>
            <a:ext cx="0" cy="159107"/>
          </a:xfrm>
          <a:prstGeom prst="line">
            <a:avLst/>
          </a:prstGeom>
          <a:ln w="28575">
            <a:solidFill>
              <a:srgbClr val="00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868D19B-C64E-A816-6FC2-CB62EDCAD3E4}"/>
              </a:ext>
            </a:extLst>
          </p:cNvPr>
          <p:cNvCxnSpPr>
            <a:cxnSpLocks/>
          </p:cNvCxnSpPr>
          <p:nvPr/>
        </p:nvCxnSpPr>
        <p:spPr>
          <a:xfrm>
            <a:off x="2757898" y="4666510"/>
            <a:ext cx="0" cy="159107"/>
          </a:xfrm>
          <a:prstGeom prst="line">
            <a:avLst/>
          </a:prstGeom>
          <a:ln w="28575">
            <a:solidFill>
              <a:srgbClr val="00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6DA517-335A-0672-CD58-E61BEDBC6FA4}"/>
              </a:ext>
            </a:extLst>
          </p:cNvPr>
          <p:cNvCxnSpPr>
            <a:cxnSpLocks/>
          </p:cNvCxnSpPr>
          <p:nvPr/>
        </p:nvCxnSpPr>
        <p:spPr>
          <a:xfrm>
            <a:off x="2757898" y="3684443"/>
            <a:ext cx="0" cy="159107"/>
          </a:xfrm>
          <a:prstGeom prst="line">
            <a:avLst/>
          </a:prstGeom>
          <a:ln w="28575">
            <a:solidFill>
              <a:srgbClr val="00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FE9BD95-5375-0779-BC6E-31E775D5B043}"/>
              </a:ext>
            </a:extLst>
          </p:cNvPr>
          <p:cNvCxnSpPr>
            <a:cxnSpLocks/>
          </p:cNvCxnSpPr>
          <p:nvPr/>
        </p:nvCxnSpPr>
        <p:spPr>
          <a:xfrm>
            <a:off x="2808067" y="2672639"/>
            <a:ext cx="0" cy="159107"/>
          </a:xfrm>
          <a:prstGeom prst="line">
            <a:avLst/>
          </a:prstGeom>
          <a:ln w="28575">
            <a:solidFill>
              <a:srgbClr val="00000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46">
            <a:extLst>
              <a:ext uri="{FF2B5EF4-FFF2-40B4-BE49-F238E27FC236}">
                <a16:creationId xmlns:a16="http://schemas.microsoft.com/office/drawing/2014/main" id="{92097EC2-41EE-9113-B6C8-5A289384C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621" y="4196530"/>
            <a:ext cx="2361767" cy="1224025"/>
          </a:xfrm>
          <a:prstGeom prst="rect">
            <a:avLst/>
          </a:prstGeom>
        </p:spPr>
      </p:pic>
      <p:sp>
        <p:nvSpPr>
          <p:cNvPr id="48" name="Slide Number Placeholder 2">
            <a:extLst>
              <a:ext uri="{FF2B5EF4-FFF2-40B4-BE49-F238E27FC236}">
                <a16:creationId xmlns:a16="http://schemas.microsoft.com/office/drawing/2014/main" id="{23021EEB-118F-CC52-3C6B-5DB4669385B3}"/>
              </a:ext>
            </a:extLst>
          </p:cNvPr>
          <p:cNvSpPr txBox="1">
            <a:spLocks/>
          </p:cNvSpPr>
          <p:nvPr/>
        </p:nvSpPr>
        <p:spPr>
          <a:xfrm>
            <a:off x="0" y="637806"/>
            <a:ext cx="631371" cy="36512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1C1F-DDD9-438F-974A-6E17C5EA975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/31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41A704-06F9-6403-E5EC-7B35F1E0B27C}"/>
              </a:ext>
            </a:extLst>
          </p:cNvPr>
          <p:cNvSpPr txBox="1"/>
          <p:nvPr/>
        </p:nvSpPr>
        <p:spPr>
          <a:xfrm>
            <a:off x="-55691" y="6660393"/>
            <a:ext cx="336321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[1] Akimov, A. V. J. </a:t>
            </a:r>
            <a:r>
              <a:rPr lang="en-US" sz="900" dirty="0" err="1"/>
              <a:t>Comput</a:t>
            </a:r>
            <a:r>
              <a:rPr lang="en-US" sz="900" dirty="0"/>
              <a:t>. Chem. 2016, 37, 1626-1649.</a:t>
            </a:r>
          </a:p>
        </p:txBody>
      </p:sp>
    </p:spTree>
    <p:extLst>
      <p:ext uri="{BB962C8B-B14F-4D97-AF65-F5344CB8AC3E}">
        <p14:creationId xmlns:p14="http://schemas.microsoft.com/office/powerpoint/2010/main" val="3641016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04AD5-5916-8F78-1E9D-85D43E10F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121FB-0A05-5298-1D39-0C9BFCF249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Results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8C02CA-5A6E-1EEB-E978-8975412C22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Exciton in the Bulk of Hematite </a:t>
            </a:r>
          </a:p>
        </p:txBody>
      </p:sp>
    </p:spTree>
    <p:extLst>
      <p:ext uri="{BB962C8B-B14F-4D97-AF65-F5344CB8AC3E}">
        <p14:creationId xmlns:p14="http://schemas.microsoft.com/office/powerpoint/2010/main" val="41462783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0F57395-855F-DE25-2145-41B2BFD648AC}"/>
              </a:ext>
            </a:extLst>
          </p:cNvPr>
          <p:cNvSpPr/>
          <p:nvPr/>
        </p:nvSpPr>
        <p:spPr>
          <a:xfrm>
            <a:off x="3576484" y="2856712"/>
            <a:ext cx="330609" cy="250142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095A2E-35B3-E41A-28D8-2511CD6BADFE}"/>
              </a:ext>
            </a:extLst>
          </p:cNvPr>
          <p:cNvSpPr/>
          <p:nvPr/>
        </p:nvSpPr>
        <p:spPr>
          <a:xfrm>
            <a:off x="6185648" y="1045882"/>
            <a:ext cx="5486400" cy="566928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endParaRPr lang="en-US" sz="1400" dirty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endParaRPr lang="en-US" sz="1400" dirty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endParaRPr lang="en-US" sz="1400" dirty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endParaRPr lang="en-US" sz="1400" dirty="0">
              <a:solidFill>
                <a:schemeClr val="bg1"/>
              </a:solidFill>
              <a:ea typeface="Calibri" panose="020F0502020204030204" pitchFamily="34" charset="0"/>
            </a:endParaRPr>
          </a:p>
          <a:p>
            <a:pPr marL="285750" indent="-285750">
              <a:buFont typeface="Symbol" panose="05050102010706020507" pitchFamily="18" charset="2"/>
              <a:buChar char="a"/>
            </a:pPr>
            <a:endParaRPr lang="en-US" sz="1400" dirty="0">
              <a:solidFill>
                <a:schemeClr val="bg1"/>
              </a:solidFill>
              <a:ea typeface="Calibri" panose="020F050202020403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D9A95FF-5FCF-D4AE-60AC-9A2D22152096}"/>
              </a:ext>
            </a:extLst>
          </p:cNvPr>
          <p:cNvSpPr/>
          <p:nvPr/>
        </p:nvSpPr>
        <p:spPr>
          <a:xfrm>
            <a:off x="290750" y="1045882"/>
            <a:ext cx="5486400" cy="566928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schemeClr val="bg1"/>
                </a:solidFill>
              </a:rPr>
              <a:t>          O 2p → Fe 3d transitions</a:t>
            </a:r>
            <a:endParaRPr lang="en-US" altLang="en-US" sz="2000" b="1" dirty="0">
              <a:solidFill>
                <a:schemeClr val="bg1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chemeClr val="bg1"/>
              </a:solidFill>
            </a:endParaRPr>
          </a:p>
        </p:txBody>
      </p:sp>
      <p:pic>
        <p:nvPicPr>
          <p:cNvPr id="3" name="Picture 2" descr="A graph of energy and energy&#10;&#10;Description automatically generated">
            <a:extLst>
              <a:ext uri="{FF2B5EF4-FFF2-40B4-BE49-F238E27FC236}">
                <a16:creationId xmlns:a16="http://schemas.microsoft.com/office/drawing/2014/main" id="{017C568A-F2A3-220F-307B-9E4F11421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562" y="1158512"/>
            <a:ext cx="5160811" cy="38567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CCEA2D-1502-4D75-B9F3-FDF65C38A97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128" y="1633595"/>
            <a:ext cx="1829435" cy="137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F85AD51-11A1-3A5F-B856-F88562ABD7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127" y="3463554"/>
            <a:ext cx="1829435" cy="13735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DD2C79-6474-2047-46A8-726BDEA47A1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4126" y="5164866"/>
            <a:ext cx="1829435" cy="137350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7FECBE0E-3CDC-7E4D-DAAB-6D119624ED02}"/>
              </a:ext>
            </a:extLst>
          </p:cNvPr>
          <p:cNvSpPr/>
          <p:nvPr/>
        </p:nvSpPr>
        <p:spPr>
          <a:xfrm rot="16200000">
            <a:off x="9585328" y="5535154"/>
            <a:ext cx="2918404" cy="705223"/>
          </a:xfrm>
          <a:prstGeom prst="arc">
            <a:avLst>
              <a:gd name="adj1" fmla="val 13665891"/>
              <a:gd name="adj2" fmla="val 21394785"/>
            </a:avLst>
          </a:prstGeom>
          <a:ln w="28575">
            <a:solidFill>
              <a:srgbClr val="FF0000"/>
            </a:solidFill>
            <a:prstDash val="sysDash"/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8F794-2181-AD64-7DA9-B108C3CD8E28}"/>
              </a:ext>
            </a:extLst>
          </p:cNvPr>
          <p:cNvSpPr txBox="1"/>
          <p:nvPr/>
        </p:nvSpPr>
        <p:spPr>
          <a:xfrm>
            <a:off x="1595827" y="3772410"/>
            <a:ext cx="30645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Mainly oxygen (O 2p) orbitals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69B45FC-3028-2EE9-77A3-1E66025AFD66}"/>
              </a:ext>
            </a:extLst>
          </p:cNvPr>
          <p:cNvSpPr/>
          <p:nvPr/>
        </p:nvSpPr>
        <p:spPr>
          <a:xfrm>
            <a:off x="3425312" y="2212258"/>
            <a:ext cx="151172" cy="13789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E559546-4899-7C07-2BE0-9EFFF23F19F2}"/>
              </a:ext>
            </a:extLst>
          </p:cNvPr>
          <p:cNvSpPr/>
          <p:nvPr/>
        </p:nvSpPr>
        <p:spPr>
          <a:xfrm>
            <a:off x="3907093" y="2212258"/>
            <a:ext cx="151171" cy="137897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D2A3876-CF7F-5D57-104A-59E48899CFAA}"/>
              </a:ext>
            </a:extLst>
          </p:cNvPr>
          <p:cNvCxnSpPr>
            <a:cxnSpLocks/>
            <a:stCxn id="25" idx="4"/>
          </p:cNvCxnSpPr>
          <p:nvPr/>
        </p:nvCxnSpPr>
        <p:spPr>
          <a:xfrm flipH="1">
            <a:off x="3229426" y="3591232"/>
            <a:ext cx="271472" cy="2425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0798B0-1B8A-97C9-FE5F-E5C28EB67824}"/>
              </a:ext>
            </a:extLst>
          </p:cNvPr>
          <p:cNvCxnSpPr>
            <a:cxnSpLocks/>
            <a:stCxn id="26" idx="4"/>
          </p:cNvCxnSpPr>
          <p:nvPr/>
        </p:nvCxnSpPr>
        <p:spPr>
          <a:xfrm flipH="1">
            <a:off x="3365162" y="3591232"/>
            <a:ext cx="617517" cy="656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4097886-9A19-0446-5A8B-67E0597BA7B5}"/>
              </a:ext>
            </a:extLst>
          </p:cNvPr>
          <p:cNvSpPr txBox="1"/>
          <p:nvPr/>
        </p:nvSpPr>
        <p:spPr>
          <a:xfrm>
            <a:off x="3183328" y="1950805"/>
            <a:ext cx="57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2FABA16-BB7F-E2CD-1E90-21A2C98DDC10}"/>
              </a:ext>
            </a:extLst>
          </p:cNvPr>
          <p:cNvSpPr txBox="1"/>
          <p:nvPr/>
        </p:nvSpPr>
        <p:spPr>
          <a:xfrm>
            <a:off x="3667298" y="1951016"/>
            <a:ext cx="572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CB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944786A-8C09-4FD3-9F3B-5A31C077ACAD}"/>
              </a:ext>
            </a:extLst>
          </p:cNvPr>
          <p:cNvSpPr txBox="1"/>
          <p:nvPr/>
        </p:nvSpPr>
        <p:spPr>
          <a:xfrm>
            <a:off x="1520096" y="4192359"/>
            <a:ext cx="306451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>
                    <a:lumMod val="50000"/>
                  </a:schemeClr>
                </a:solidFill>
              </a:rPr>
              <a:t>Mainly Iron (Fe 3d) orbitals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A86950B-0717-3D5F-193B-CC1C553CC445}"/>
              </a:ext>
            </a:extLst>
          </p:cNvPr>
          <p:cNvSpPr txBox="1"/>
          <p:nvPr/>
        </p:nvSpPr>
        <p:spPr>
          <a:xfrm>
            <a:off x="6653617" y="1158512"/>
            <a:ext cx="29466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sym typeface="Symbol" panose="05050102010706020507" pitchFamily="18" charset="2"/>
              </a:rPr>
              <a:t> </a:t>
            </a:r>
            <a:r>
              <a:rPr lang="en-US" b="1" dirty="0">
                <a:solidFill>
                  <a:schemeClr val="bg1"/>
                </a:solidFill>
                <a:ea typeface="Calibri" panose="020F0502020204030204" pitchFamily="34" charset="0"/>
              </a:rPr>
              <a:t>spin orbitals projection</a:t>
            </a:r>
          </a:p>
          <a:p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9C9CAD0-4DE9-D993-1581-8C1ADF23DD24}"/>
              </a:ext>
            </a:extLst>
          </p:cNvPr>
          <p:cNvSpPr txBox="1"/>
          <p:nvPr/>
        </p:nvSpPr>
        <p:spPr>
          <a:xfrm>
            <a:off x="6075442" y="1741854"/>
            <a:ext cx="3432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</a:rPr>
              <a:t>Strong contribution from Fe in the α-plane (5 α-electrons) to the d-orbital of the conduction band.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5A20337-AE63-9D27-921A-181F672DD090}"/>
              </a:ext>
            </a:extLst>
          </p:cNvPr>
          <p:cNvSpPr txBox="1"/>
          <p:nvPr/>
        </p:nvSpPr>
        <p:spPr>
          <a:xfrm>
            <a:off x="6096000" y="3636649"/>
            <a:ext cx="3735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</a:rPr>
              <a:t>No contribution from Fe in the </a:t>
            </a:r>
            <a:r>
              <a:rPr lang="en-US" sz="1600" b="1" dirty="0">
                <a:solidFill>
                  <a:schemeClr val="bg1"/>
                </a:solidFill>
              </a:rPr>
              <a:t>β-plane</a:t>
            </a:r>
            <a:r>
              <a:rPr lang="en-US" sz="1600" dirty="0">
                <a:solidFill>
                  <a:schemeClr val="bg1"/>
                </a:solidFill>
              </a:rPr>
              <a:t> (no α-electrons) to the conduction band.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525FE2-B97C-1A9A-86E4-3442CB3484EF}"/>
              </a:ext>
            </a:extLst>
          </p:cNvPr>
          <p:cNvSpPr txBox="1"/>
          <p:nvPr/>
        </p:nvSpPr>
        <p:spPr>
          <a:xfrm>
            <a:off x="6075442" y="5604403"/>
            <a:ext cx="40143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600" dirty="0">
                <a:solidFill>
                  <a:schemeClr val="bg1"/>
                </a:solidFill>
              </a:rPr>
              <a:t>Significant contribution from O </a:t>
            </a:r>
            <a:r>
              <a:rPr lang="en-US" sz="1600" b="1" dirty="0">
                <a:solidFill>
                  <a:schemeClr val="bg1"/>
                </a:solidFill>
              </a:rPr>
              <a:t>p-orbitals </a:t>
            </a:r>
            <a:r>
              <a:rPr lang="en-US" sz="1600" dirty="0">
                <a:solidFill>
                  <a:schemeClr val="bg1"/>
                </a:solidFill>
              </a:rPr>
              <a:t>to the valence band (VB).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7F6355-018F-D7C0-C55B-BEE6D4587A64}"/>
              </a:ext>
            </a:extLst>
          </p:cNvPr>
          <p:cNvSpPr txBox="1"/>
          <p:nvPr/>
        </p:nvSpPr>
        <p:spPr>
          <a:xfrm>
            <a:off x="6353950" y="582749"/>
            <a:ext cx="52399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2" algn="just"/>
            <a:r>
              <a:rPr lang="en-US" sz="1600" b="1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Ground State: Projected Density of States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C96F507-802D-E778-6E2D-175BFCE4DA33}"/>
              </a:ext>
            </a:extLst>
          </p:cNvPr>
          <p:cNvSpPr txBox="1">
            <a:spLocks/>
          </p:cNvSpPr>
          <p:nvPr/>
        </p:nvSpPr>
        <p:spPr>
          <a:xfrm>
            <a:off x="0" y="637806"/>
            <a:ext cx="631371" cy="36512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1C1F-DDD9-438F-974A-6E17C5EA975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/31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F1D72D0-058D-476C-FB3F-183285D49842}"/>
              </a:ext>
            </a:extLst>
          </p:cNvPr>
          <p:cNvSpPr/>
          <p:nvPr/>
        </p:nvSpPr>
        <p:spPr>
          <a:xfrm>
            <a:off x="3576484" y="2868083"/>
            <a:ext cx="330609" cy="238772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7D274FE-4F3B-311C-9201-0095602F5A5B}"/>
              </a:ext>
            </a:extLst>
          </p:cNvPr>
          <p:cNvGrpSpPr/>
          <p:nvPr/>
        </p:nvGrpSpPr>
        <p:grpSpPr>
          <a:xfrm>
            <a:off x="103813" y="1036738"/>
            <a:ext cx="9482328" cy="5687568"/>
            <a:chOff x="46870" y="1401801"/>
            <a:chExt cx="9482328" cy="568756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C6A8DA-D56B-D523-6D06-226A0E20EEC7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870" y="1401801"/>
              <a:ext cx="9482328" cy="5687568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E0B335-377F-F528-B208-DE41C1DFE067}"/>
                </a:ext>
              </a:extLst>
            </p:cNvPr>
            <p:cNvSpPr txBox="1"/>
            <p:nvPr/>
          </p:nvSpPr>
          <p:spPr>
            <a:xfrm>
              <a:off x="447741" y="2132048"/>
              <a:ext cx="8647983" cy="35394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en-US" sz="32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Excitation Process:</a:t>
              </a:r>
            </a:p>
            <a:p>
              <a:pPr algn="ctr"/>
              <a:endParaRPr lang="en-US" sz="32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/>
              <a:endParaRPr lang="en-US" sz="3200" dirty="0">
                <a:solidFill>
                  <a:schemeClr val="bg1"/>
                </a:solidFill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32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an </a:t>
              </a:r>
              <a:r>
                <a:rPr lang="en-US" sz="32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</a:t>
              </a:r>
              <a:r>
                <a:rPr lang="en-US" sz="32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electron from the top of valence bend </a:t>
              </a:r>
              <a:r>
                <a:rPr lang="en-US" sz="3200" dirty="0">
                  <a:solidFill>
                    <a:schemeClr val="bg1"/>
                  </a:solidFill>
                </a:rPr>
                <a:t>with O 2p character</a:t>
              </a:r>
              <a:r>
                <a:rPr lang="en-US" sz="32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is excited into the bottom of the conduction band on the Fe</a:t>
              </a:r>
              <a:r>
                <a:rPr lang="en-US" sz="3200" baseline="-250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  <a:sym typeface="Symbol" panose="05050102010706020507" pitchFamily="18" charset="2"/>
                </a:rPr>
                <a:t></a:t>
              </a:r>
              <a:r>
                <a:rPr lang="en-US" sz="3200" dirty="0">
                  <a:solidFill>
                    <a:schemeClr val="bg1"/>
                  </a:solidFill>
                  <a:ea typeface="Calibri" panose="020F0502020204030204" pitchFamily="34" charset="0"/>
                  <a:cs typeface="Times New Roman" panose="02020603050405020304" pitchFamily="18" charset="0"/>
                </a:rPr>
                <a:t> basal plane.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184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C3C91F1B-B0D9-2863-95E7-A6AD1270C9E5}"/>
              </a:ext>
            </a:extLst>
          </p:cNvPr>
          <p:cNvGrpSpPr/>
          <p:nvPr/>
        </p:nvGrpSpPr>
        <p:grpSpPr>
          <a:xfrm>
            <a:off x="3385860" y="1190194"/>
            <a:ext cx="3096031" cy="2725835"/>
            <a:chOff x="3385860" y="1190194"/>
            <a:chExt cx="3096031" cy="2725835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D220E0D4-F4CD-D1BD-C33B-56E78BF99D37}"/>
                </a:ext>
              </a:extLst>
            </p:cNvPr>
            <p:cNvGrpSpPr/>
            <p:nvPr/>
          </p:nvGrpSpPr>
          <p:grpSpPr>
            <a:xfrm>
              <a:off x="3385860" y="1190194"/>
              <a:ext cx="3096031" cy="2725835"/>
              <a:chOff x="279396" y="3729189"/>
              <a:chExt cx="3096031" cy="2725835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C5AD4F7E-5852-9A61-F9F4-9A2DBF6E3588}"/>
                  </a:ext>
                </a:extLst>
              </p:cNvPr>
              <p:cNvGrpSpPr/>
              <p:nvPr/>
            </p:nvGrpSpPr>
            <p:grpSpPr>
              <a:xfrm>
                <a:off x="279396" y="3729189"/>
                <a:ext cx="3096031" cy="2725835"/>
                <a:chOff x="279396" y="3729189"/>
                <a:chExt cx="3096031" cy="2725835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C30E07B0-8EC7-3E89-AA1E-DEA8D9FA30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5431" t="1543" r="35782" b="1"/>
                <a:stretch/>
              </p:blipFill>
              <p:spPr bwMode="auto">
                <a:xfrm>
                  <a:off x="460526" y="4253593"/>
                  <a:ext cx="1554960" cy="2077179"/>
                </a:xfrm>
                <a:prstGeom prst="rect">
                  <a:avLst/>
                </a:prstGeom>
                <a:noFill/>
                <a:ln w="9525">
                  <a:noFill/>
                </a:ln>
                <a:extLst>
                  <a:ext uri="{53640926-AAD7-44D8-BBD7-CCE9431645EC}">
                    <a14:shadowObscured xmlns:a14="http://schemas.microsoft.com/office/drawing/2010/main"/>
                  </a:ext>
                </a:extLst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23C7C29D-E49E-5BCF-D72F-22C106DF93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3041" t="5333" r="-3041" b="-5333"/>
                <a:stretch>
                  <a:fillRect/>
                </a:stretch>
              </p:blipFill>
              <p:spPr>
                <a:xfrm>
                  <a:off x="2020659" y="4179708"/>
                  <a:ext cx="1354768" cy="2275316"/>
                </a:xfrm>
                <a:prstGeom prst="rect">
                  <a:avLst/>
                </a:prstGeom>
              </p:spPr>
            </p:pic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32842F4F-6CD2-321F-454F-705C5B7EC6D0}"/>
                    </a:ext>
                  </a:extLst>
                </p:cNvPr>
                <p:cNvSpPr/>
                <p:nvPr/>
              </p:nvSpPr>
              <p:spPr>
                <a:xfrm>
                  <a:off x="279396" y="3729189"/>
                  <a:ext cx="211147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rgbClr val="002060"/>
                      </a:solidFill>
                    </a:rPr>
                    <a:t>1</a:t>
                  </a:r>
                  <a:r>
                    <a:rPr lang="en-US" b="1" baseline="30000" dirty="0">
                      <a:solidFill>
                        <a:srgbClr val="002060"/>
                      </a:solidFill>
                    </a:rPr>
                    <a:t>st</a:t>
                  </a:r>
                  <a:r>
                    <a:rPr lang="en-US" b="1" dirty="0">
                      <a:solidFill>
                        <a:srgbClr val="002060"/>
                      </a:solidFill>
                    </a:rPr>
                    <a:t>-Ex// 1</a:t>
                  </a:r>
                  <a:r>
                    <a:rPr lang="en-US" b="1" baseline="30000" dirty="0">
                      <a:solidFill>
                        <a:srgbClr val="002060"/>
                      </a:solidFill>
                    </a:rPr>
                    <a:t>st</a:t>
                  </a:r>
                  <a:r>
                    <a:rPr lang="en-US" b="1" dirty="0">
                      <a:solidFill>
                        <a:srgbClr val="002060"/>
                      </a:solidFill>
                    </a:rPr>
                    <a:t>-Ex-geo</a:t>
                  </a:r>
                  <a:endParaRPr lang="en-US" b="1" baseline="30000" dirty="0">
                    <a:solidFill>
                      <a:srgbClr val="002060"/>
                    </a:solidFill>
                  </a:endParaRPr>
                </a:p>
              </p:txBody>
            </p:sp>
          </p:grp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8D8D5F3-2D0F-06DE-EABE-4A787F876A22}"/>
                  </a:ext>
                </a:extLst>
              </p:cNvPr>
              <p:cNvSpPr/>
              <p:nvPr/>
            </p:nvSpPr>
            <p:spPr>
              <a:xfrm>
                <a:off x="429614" y="4251785"/>
                <a:ext cx="1566249" cy="2078987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03769B2-4FC6-2AAB-4674-A6AFE919A2D4}"/>
                </a:ext>
              </a:extLst>
            </p:cNvPr>
            <p:cNvSpPr txBox="1"/>
            <p:nvPr/>
          </p:nvSpPr>
          <p:spPr>
            <a:xfrm>
              <a:off x="5146746" y="1826862"/>
              <a:ext cx="478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</a:rPr>
                <a:t>Fe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73033A-9566-D410-7F95-08E15537C9A8}"/>
                </a:ext>
              </a:extLst>
            </p:cNvPr>
            <p:cNvSpPr txBox="1"/>
            <p:nvPr/>
          </p:nvSpPr>
          <p:spPr>
            <a:xfrm>
              <a:off x="5709530" y="1812545"/>
              <a:ext cx="478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</a:rPr>
                <a:t>Fe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FD5EAAA-B12B-C4DF-EB0A-11C3428F5470}"/>
                </a:ext>
              </a:extLst>
            </p:cNvPr>
            <p:cNvSpPr txBox="1"/>
            <p:nvPr/>
          </p:nvSpPr>
          <p:spPr>
            <a:xfrm>
              <a:off x="5482988" y="3171044"/>
              <a:ext cx="478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</a:rPr>
                <a:t>Fe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A1CF1D4-C7BE-B65E-4E07-0020FAF2977F}"/>
                </a:ext>
              </a:extLst>
            </p:cNvPr>
            <p:cNvSpPr txBox="1"/>
            <p:nvPr/>
          </p:nvSpPr>
          <p:spPr>
            <a:xfrm>
              <a:off x="5308830" y="2931798"/>
              <a:ext cx="478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3512CDF-6137-AAC8-5902-55FFC4D2812F}"/>
                </a:ext>
              </a:extLst>
            </p:cNvPr>
            <p:cNvSpPr txBox="1"/>
            <p:nvPr/>
          </p:nvSpPr>
          <p:spPr>
            <a:xfrm>
              <a:off x="5259721" y="3368200"/>
              <a:ext cx="478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CEFB2B7-E81F-5920-819A-81EC68E9DF46}"/>
                </a:ext>
              </a:extLst>
            </p:cNvPr>
            <p:cNvSpPr txBox="1"/>
            <p:nvPr/>
          </p:nvSpPr>
          <p:spPr>
            <a:xfrm>
              <a:off x="5738102" y="3334665"/>
              <a:ext cx="478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</a:rPr>
                <a:t>O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F3D4EF-D9BE-221F-71A4-0FD905939327}"/>
                </a:ext>
              </a:extLst>
            </p:cNvPr>
            <p:cNvSpPr txBox="1"/>
            <p:nvPr/>
          </p:nvSpPr>
          <p:spPr>
            <a:xfrm>
              <a:off x="5795753" y="2948293"/>
              <a:ext cx="478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</a:rPr>
                <a:t>O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919462E5-1162-2FB1-D934-055AC51BAEDA}"/>
              </a:ext>
            </a:extLst>
          </p:cNvPr>
          <p:cNvGrpSpPr/>
          <p:nvPr/>
        </p:nvGrpSpPr>
        <p:grpSpPr>
          <a:xfrm>
            <a:off x="49165" y="1174295"/>
            <a:ext cx="3302906" cy="2805345"/>
            <a:chOff x="49165" y="1174295"/>
            <a:chExt cx="3302906" cy="2805345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6E38786-999A-5A66-4986-B2B8E5DD7626}"/>
                </a:ext>
              </a:extLst>
            </p:cNvPr>
            <p:cNvGrpSpPr/>
            <p:nvPr/>
          </p:nvGrpSpPr>
          <p:grpSpPr>
            <a:xfrm>
              <a:off x="49165" y="1174295"/>
              <a:ext cx="3302906" cy="2805345"/>
              <a:chOff x="460526" y="1119794"/>
              <a:chExt cx="3302906" cy="280534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96013E1-D113-0806-C936-C419C06D0712}"/>
                  </a:ext>
                </a:extLst>
              </p:cNvPr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0526" y="1598046"/>
                <a:ext cx="3302906" cy="2327093"/>
              </a:xfrm>
              <a:prstGeom prst="rect">
                <a:avLst/>
              </a:prstGeom>
              <a:noFill/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D3226E6-9CDD-90FF-D9BB-CAC3C3866C5A}"/>
                  </a:ext>
                </a:extLst>
              </p:cNvPr>
              <p:cNvSpPr/>
              <p:nvPr/>
            </p:nvSpPr>
            <p:spPr>
              <a:xfrm>
                <a:off x="582284" y="1119794"/>
                <a:ext cx="1334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002060"/>
                    </a:solidFill>
                  </a:rPr>
                  <a:t>1</a:t>
                </a:r>
                <a:r>
                  <a:rPr lang="en-US" b="1" baseline="30000" dirty="0">
                    <a:solidFill>
                      <a:srgbClr val="002060"/>
                    </a:solidFill>
                  </a:rPr>
                  <a:t>st</a:t>
                </a:r>
                <a:r>
                  <a:rPr lang="en-US" b="1" dirty="0">
                    <a:solidFill>
                      <a:srgbClr val="002060"/>
                    </a:solidFill>
                  </a:rPr>
                  <a:t>-Ex// GS</a:t>
                </a:r>
                <a:endParaRPr lang="en-US" b="1" baseline="30000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6407314-AA10-F6E6-E331-79329E77BBC0}"/>
                  </a:ext>
                </a:extLst>
              </p:cNvPr>
              <p:cNvSpPr/>
              <p:nvPr/>
            </p:nvSpPr>
            <p:spPr>
              <a:xfrm>
                <a:off x="471815" y="1592402"/>
                <a:ext cx="1554960" cy="2327093"/>
              </a:xfrm>
              <a:prstGeom prst="rect">
                <a:avLst/>
              </a:prstGeom>
              <a:noFill/>
              <a:ln w="127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 Box 1">
                <a:extLst>
                  <a:ext uri="{FF2B5EF4-FFF2-40B4-BE49-F238E27FC236}">
                    <a16:creationId xmlns:a16="http://schemas.microsoft.com/office/drawing/2014/main" id="{A7CCA923-97F0-D628-C804-FDE98B32C7CA}"/>
                  </a:ext>
                </a:extLst>
              </p:cNvPr>
              <p:cNvSpPr txBox="1"/>
              <p:nvPr/>
            </p:nvSpPr>
            <p:spPr>
              <a:xfrm rot="3175723">
                <a:off x="2523166" y="2518790"/>
                <a:ext cx="1136650" cy="31242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274320" algn="just">
                  <a:lnSpc>
                    <a:spcPct val="150000"/>
                  </a:lnSpc>
                  <a:buNone/>
                </a:pPr>
                <a:r>
                  <a:rPr lang="en-US" sz="1000" b="1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1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← Fe-O→</a:t>
                </a:r>
                <a:endParaRPr lang="en-US" sz="120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Text Box 2">
                <a:extLst>
                  <a:ext uri="{FF2B5EF4-FFF2-40B4-BE49-F238E27FC236}">
                    <a16:creationId xmlns:a16="http://schemas.microsoft.com/office/drawing/2014/main" id="{707AC279-055E-10A1-DB5D-D6FEF2522459}"/>
                  </a:ext>
                </a:extLst>
              </p:cNvPr>
              <p:cNvSpPr txBox="1"/>
              <p:nvPr/>
            </p:nvSpPr>
            <p:spPr>
              <a:xfrm rot="1408104">
                <a:off x="2129289" y="2747455"/>
                <a:ext cx="1128395" cy="321310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274320" algn="just">
                  <a:lnSpc>
                    <a:spcPct val="150000"/>
                  </a:lnSpc>
                  <a:buNone/>
                </a:pPr>
                <a:r>
                  <a:rPr lang="en-US" sz="1000" b="1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000" b="1" dirty="0">
                    <a:solidFill>
                      <a:srgbClr val="000000"/>
                    </a:solidFill>
                    <a:effectLst/>
                    <a:ea typeface="Calibri" panose="020F0502020204030204" pitchFamily="34" charset="0"/>
                    <a:cs typeface="Calibri" panose="020F0502020204030204" pitchFamily="34" charset="0"/>
                  </a:rPr>
                  <a:t>← Fe-O→</a:t>
                </a:r>
                <a:endParaRPr lang="en-US" sz="1200" dirty="0">
                  <a:solidFill>
                    <a:srgbClr val="000000"/>
                  </a:solidFill>
                  <a:effectLst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6F6E007-5366-99EF-9858-46BA3D7977A5}"/>
                </a:ext>
              </a:extLst>
            </p:cNvPr>
            <p:cNvSpPr txBox="1"/>
            <p:nvPr/>
          </p:nvSpPr>
          <p:spPr>
            <a:xfrm rot="2747248">
              <a:off x="2297088" y="2554370"/>
              <a:ext cx="4785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</a:rPr>
                <a:t>Fe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DB78ADB-B0A5-0125-E37F-646E2979C103}"/>
                </a:ext>
              </a:extLst>
            </p:cNvPr>
            <p:cNvSpPr txBox="1"/>
            <p:nvPr/>
          </p:nvSpPr>
          <p:spPr>
            <a:xfrm flipH="1">
              <a:off x="2644454" y="2903876"/>
              <a:ext cx="32892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000000"/>
                  </a:solidFill>
                </a:rPr>
                <a:t>O</a:t>
              </a:r>
            </a:p>
          </p:txBody>
        </p:sp>
      </p:grp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755E4F0-F2C1-05BD-02E8-22551C7D9F2A}"/>
              </a:ext>
            </a:extLst>
          </p:cNvPr>
          <p:cNvSpPr/>
          <p:nvPr/>
        </p:nvSpPr>
        <p:spPr>
          <a:xfrm>
            <a:off x="194277" y="4758028"/>
            <a:ext cx="2926080" cy="54864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Hole distributed within O row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B849FE-734B-D5DA-1A65-E50D3ADC4FE3}"/>
              </a:ext>
            </a:extLst>
          </p:cNvPr>
          <p:cNvSpPr/>
          <p:nvPr/>
        </p:nvSpPr>
        <p:spPr>
          <a:xfrm>
            <a:off x="6830207" y="1116877"/>
            <a:ext cx="5233475" cy="4864297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5EF2D97-003B-5486-A8C4-5EB02E1244FC}"/>
              </a:ext>
            </a:extLst>
          </p:cNvPr>
          <p:cNvGrpSpPr/>
          <p:nvPr/>
        </p:nvGrpSpPr>
        <p:grpSpPr>
          <a:xfrm>
            <a:off x="7056881" y="1442760"/>
            <a:ext cx="4787305" cy="3369243"/>
            <a:chOff x="5634276" y="1365308"/>
            <a:chExt cx="5749253" cy="40462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5278A26-4938-BD50-6DE7-C8B85C7A5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4276" y="1365308"/>
              <a:ext cx="5749253" cy="4046250"/>
            </a:xfrm>
            <a:prstGeom prst="rect">
              <a:avLst/>
            </a:prstGeom>
            <a:noFill/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ACA558E-6DF4-D35E-93C0-E5A73A77137A}"/>
                </a:ext>
              </a:extLst>
            </p:cNvPr>
            <p:cNvSpPr/>
            <p:nvPr/>
          </p:nvSpPr>
          <p:spPr>
            <a:xfrm>
              <a:off x="7586020" y="2000211"/>
              <a:ext cx="1602074" cy="4435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1</a:t>
              </a:r>
              <a:r>
                <a:rPr lang="en-US" b="1" baseline="30000" dirty="0">
                  <a:solidFill>
                    <a:srgbClr val="002060"/>
                  </a:solidFill>
                </a:rPr>
                <a:t>st</a:t>
              </a:r>
              <a:r>
                <a:rPr lang="en-US" b="1" dirty="0">
                  <a:solidFill>
                    <a:srgbClr val="002060"/>
                  </a:solidFill>
                </a:rPr>
                <a:t>-Ex// GS</a:t>
              </a:r>
              <a:endParaRPr lang="en-US" b="1" baseline="30000" dirty="0">
                <a:solidFill>
                  <a:srgbClr val="002060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B22747D-65DA-D361-0296-0DC20B883B7E}"/>
                </a:ext>
              </a:extLst>
            </p:cNvPr>
            <p:cNvSpPr/>
            <p:nvPr/>
          </p:nvSpPr>
          <p:spPr>
            <a:xfrm>
              <a:off x="8331144" y="2690449"/>
              <a:ext cx="2535749" cy="4435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2060"/>
                  </a:solidFill>
                </a:rPr>
                <a:t>1</a:t>
              </a:r>
              <a:r>
                <a:rPr lang="en-US" b="1" baseline="30000" dirty="0">
                  <a:solidFill>
                    <a:srgbClr val="002060"/>
                  </a:solidFill>
                </a:rPr>
                <a:t>st</a:t>
              </a:r>
              <a:r>
                <a:rPr lang="en-US" b="1" dirty="0">
                  <a:solidFill>
                    <a:srgbClr val="002060"/>
                  </a:solidFill>
                </a:rPr>
                <a:t>-Ex// 1</a:t>
              </a:r>
              <a:r>
                <a:rPr lang="en-US" b="1" baseline="30000" dirty="0">
                  <a:solidFill>
                    <a:srgbClr val="002060"/>
                  </a:solidFill>
                </a:rPr>
                <a:t>st</a:t>
              </a:r>
              <a:r>
                <a:rPr lang="en-US" b="1" dirty="0">
                  <a:solidFill>
                    <a:srgbClr val="002060"/>
                  </a:solidFill>
                </a:rPr>
                <a:t>-Ex-geo</a:t>
              </a:r>
              <a:endParaRPr lang="en-US" b="1" baseline="30000" dirty="0">
                <a:solidFill>
                  <a:srgbClr val="002060"/>
                </a:solidFill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A2BD1EE-0416-1B85-F756-331AA3E929B8}"/>
              </a:ext>
            </a:extLst>
          </p:cNvPr>
          <p:cNvSpPr txBox="1"/>
          <p:nvPr/>
        </p:nvSpPr>
        <p:spPr>
          <a:xfrm>
            <a:off x="6830206" y="4888757"/>
            <a:ext cx="523347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002060"/>
                </a:solidFill>
              </a:rPr>
              <a:t>Energies associated with exciton structure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15113C0-6F5F-2286-E979-C57252979E7D}"/>
              </a:ext>
            </a:extLst>
          </p:cNvPr>
          <p:cNvCxnSpPr>
            <a:cxnSpLocks/>
          </p:cNvCxnSpPr>
          <p:nvPr/>
        </p:nvCxnSpPr>
        <p:spPr>
          <a:xfrm>
            <a:off x="80256" y="1552862"/>
            <a:ext cx="6218944" cy="3945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DF3E362-5CB7-5711-FF7E-454E833B1504}"/>
              </a:ext>
            </a:extLst>
          </p:cNvPr>
          <p:cNvCxnSpPr>
            <a:cxnSpLocks/>
          </p:cNvCxnSpPr>
          <p:nvPr/>
        </p:nvCxnSpPr>
        <p:spPr>
          <a:xfrm>
            <a:off x="3385860" y="1055331"/>
            <a:ext cx="0" cy="571279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36D6E0D-5974-7770-452E-C4743660C287}"/>
              </a:ext>
            </a:extLst>
          </p:cNvPr>
          <p:cNvSpPr/>
          <p:nvPr/>
        </p:nvSpPr>
        <p:spPr>
          <a:xfrm>
            <a:off x="200647" y="4088142"/>
            <a:ext cx="2926080" cy="54864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Electron distributed within Fe row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F42B57E-5F01-3DAE-9EF0-39EBF793A1F2}"/>
              </a:ext>
            </a:extLst>
          </p:cNvPr>
          <p:cNvSpPr/>
          <p:nvPr/>
        </p:nvSpPr>
        <p:spPr>
          <a:xfrm>
            <a:off x="3664083" y="4085310"/>
            <a:ext cx="2926080" cy="54864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libri" panose="020F0502020204030204" pitchFamily="34" charset="0"/>
              </a:rPr>
              <a:t>Electron localization on </a:t>
            </a:r>
            <a:r>
              <a:rPr lang="en-US" sz="1400" dirty="0"/>
              <a:t>two neighboring Fe atoms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A389A40-809C-C9D5-064B-D3EA8A2E7C88}"/>
              </a:ext>
            </a:extLst>
          </p:cNvPr>
          <p:cNvSpPr/>
          <p:nvPr/>
        </p:nvSpPr>
        <p:spPr>
          <a:xfrm>
            <a:off x="3667421" y="4758028"/>
            <a:ext cx="2926080" cy="54864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Hole localization on oxygen atoms within a (</a:t>
            </a:r>
            <a:r>
              <a:rPr lang="en-US" sz="1400" dirty="0" err="1"/>
              <a:t>FeO</a:t>
            </a:r>
            <a:r>
              <a:rPr lang="en-US" sz="1400" dirty="0"/>
              <a:t>₆)⁺ moiety</a:t>
            </a:r>
            <a:endParaRPr lang="en-US" sz="12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1710BE-1FCF-4521-D915-E42740218F94}"/>
              </a:ext>
            </a:extLst>
          </p:cNvPr>
          <p:cNvSpPr/>
          <p:nvPr/>
        </p:nvSpPr>
        <p:spPr>
          <a:xfrm>
            <a:off x="194277" y="5433153"/>
            <a:ext cx="2926080" cy="54864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libri" panose="020F0502020204030204" pitchFamily="34" charset="0"/>
              </a:rPr>
              <a:t>Exciton radius: one M-O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DABE5C-7AA2-6F1B-00C0-2745D2EF4020}"/>
              </a:ext>
            </a:extLst>
          </p:cNvPr>
          <p:cNvSpPr/>
          <p:nvPr/>
        </p:nvSpPr>
        <p:spPr>
          <a:xfrm>
            <a:off x="3658910" y="5416179"/>
            <a:ext cx="2926080" cy="54864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bg1"/>
                </a:solidFill>
                <a:ea typeface="Calibri" panose="020F0502020204030204" pitchFamily="34" charset="0"/>
              </a:rPr>
              <a:t>Exciton structure: 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  <a:ea typeface="Calibri" panose="020F0502020204030204" pitchFamily="34" charset="0"/>
              </a:rPr>
              <a:t>separated 6 M-O, 3 basal planes 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73CBC6-01FD-5DE1-B629-E64F03EF1F6A}"/>
              </a:ext>
            </a:extLst>
          </p:cNvPr>
          <p:cNvSpPr txBox="1"/>
          <p:nvPr/>
        </p:nvSpPr>
        <p:spPr>
          <a:xfrm>
            <a:off x="3047288" y="633410"/>
            <a:ext cx="84779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2" algn="just"/>
            <a:r>
              <a:rPr lang="en-US" sz="1600" b="1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Characteristics of Low-lying Excited States at the GS and 1</a:t>
            </a:r>
            <a:r>
              <a:rPr lang="en-US" sz="1600" b="1" baseline="30000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st</a:t>
            </a:r>
            <a:r>
              <a:rPr lang="en-US" sz="1600" b="1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-Ex Geometries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5CAAFA-BB91-C079-6847-EA7384981579}"/>
              </a:ext>
            </a:extLst>
          </p:cNvPr>
          <p:cNvSpPr/>
          <p:nvPr/>
        </p:nvSpPr>
        <p:spPr>
          <a:xfrm>
            <a:off x="10624457" y="6291943"/>
            <a:ext cx="319315" cy="435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lide Number Placeholder 2">
            <a:extLst>
              <a:ext uri="{FF2B5EF4-FFF2-40B4-BE49-F238E27FC236}">
                <a16:creationId xmlns:a16="http://schemas.microsoft.com/office/drawing/2014/main" id="{0D8E10BC-204C-C6FE-EBA9-30FD2CB55CF7}"/>
              </a:ext>
            </a:extLst>
          </p:cNvPr>
          <p:cNvSpPr txBox="1">
            <a:spLocks/>
          </p:cNvSpPr>
          <p:nvPr/>
        </p:nvSpPr>
        <p:spPr>
          <a:xfrm>
            <a:off x="0" y="637806"/>
            <a:ext cx="631371" cy="36512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1C1F-DDD9-438F-974A-6E17C5EA975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/31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789322A-97DA-FA36-320E-BD4C36E258C7}"/>
              </a:ext>
            </a:extLst>
          </p:cNvPr>
          <p:cNvGrpSpPr/>
          <p:nvPr/>
        </p:nvGrpSpPr>
        <p:grpSpPr>
          <a:xfrm>
            <a:off x="49165" y="1055331"/>
            <a:ext cx="12065385" cy="5781700"/>
            <a:chOff x="49165" y="1055331"/>
            <a:chExt cx="12065385" cy="5781700"/>
          </a:xfrm>
        </p:grpSpPr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862949D0-3F84-2EDD-CEFD-098CB02AF5A9}"/>
                </a:ext>
              </a:extLst>
            </p:cNvPr>
            <p:cNvGrpSpPr/>
            <p:nvPr/>
          </p:nvGrpSpPr>
          <p:grpSpPr>
            <a:xfrm>
              <a:off x="49165" y="1055331"/>
              <a:ext cx="12065385" cy="5781700"/>
              <a:chOff x="49165" y="1055331"/>
              <a:chExt cx="12065385" cy="5781700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1CD2911C-CC42-EF23-4445-78A5EA0459F4}"/>
                  </a:ext>
                </a:extLst>
              </p:cNvPr>
              <p:cNvGrpSpPr/>
              <p:nvPr/>
            </p:nvGrpSpPr>
            <p:grpSpPr>
              <a:xfrm>
                <a:off x="49165" y="1055331"/>
                <a:ext cx="12065385" cy="5781700"/>
                <a:chOff x="16008" y="1028024"/>
                <a:chExt cx="12065385" cy="5781700"/>
              </a:xfrm>
            </p:grpSpPr>
            <p:grpSp>
              <p:nvGrpSpPr>
                <p:cNvPr id="8" name="Group 7">
                  <a:extLst>
                    <a:ext uri="{FF2B5EF4-FFF2-40B4-BE49-F238E27FC236}">
                      <a16:creationId xmlns:a16="http://schemas.microsoft.com/office/drawing/2014/main" id="{6CA17556-D685-B992-ED43-2D20F58C6EC7}"/>
                    </a:ext>
                  </a:extLst>
                </p:cNvPr>
                <p:cNvGrpSpPr/>
                <p:nvPr/>
              </p:nvGrpSpPr>
              <p:grpSpPr>
                <a:xfrm>
                  <a:off x="16008" y="1028024"/>
                  <a:ext cx="6753732" cy="5781700"/>
                  <a:chOff x="-1418858" y="1284076"/>
                  <a:chExt cx="6753732" cy="5781700"/>
                </a:xfrm>
              </p:grpSpPr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2D15FA25-A8D5-D92F-FAAD-BD7ED23A438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-1418858" y="1284076"/>
                    <a:ext cx="6753732" cy="5781700"/>
                  </a:xfrm>
                  <a:prstGeom prst="rect">
                    <a:avLst/>
                  </a:prstGeom>
                </p:spPr>
              </p:pic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E6C4AD79-ABAB-979E-DF87-51519B099D62}"/>
                      </a:ext>
                    </a:extLst>
                  </p:cNvPr>
                  <p:cNvGrpSpPr/>
                  <p:nvPr/>
                </p:nvGrpSpPr>
                <p:grpSpPr>
                  <a:xfrm>
                    <a:off x="-743922" y="1365163"/>
                    <a:ext cx="4868912" cy="1902405"/>
                    <a:chOff x="-2810559" y="-1169626"/>
                    <a:chExt cx="4866668" cy="1904065"/>
                  </a:xfrm>
                </p:grpSpPr>
                <p:pic>
                  <p:nvPicPr>
                    <p:cNvPr id="24" name="Picture 23" descr="A picture containing ceiling, air&#10;&#10;Description automatically generated">
                      <a:extLst>
                        <a:ext uri="{FF2B5EF4-FFF2-40B4-BE49-F238E27FC236}">
                          <a16:creationId xmlns:a16="http://schemas.microsoft.com/office/drawing/2014/main" id="{7D076D7D-83F9-8D5B-92C4-45F665A1593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140118" y="-1164518"/>
                      <a:ext cx="1915991" cy="1898957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26" name="Picture 25">
                      <a:extLst>
                        <a:ext uri="{FF2B5EF4-FFF2-40B4-BE49-F238E27FC236}">
                          <a16:creationId xmlns:a16="http://schemas.microsoft.com/office/drawing/2014/main" id="{15771762-943D-3267-EF33-E89D5953518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-2810559" y="-1169626"/>
                      <a:ext cx="2715968" cy="1869797"/>
                    </a:xfrm>
                    <a:prstGeom prst="rect">
                      <a:avLst/>
                    </a:prstGeom>
                    <a:noFill/>
                  </p:spPr>
                </p:pic>
              </p:grpSp>
            </p:grp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887C390E-6C13-2502-6CBE-E3AFE6423E53}"/>
                    </a:ext>
                  </a:extLst>
                </p:cNvPr>
                <p:cNvSpPr/>
                <p:nvPr/>
              </p:nvSpPr>
              <p:spPr>
                <a:xfrm>
                  <a:off x="41749" y="4659256"/>
                  <a:ext cx="6675120" cy="502920"/>
                </a:xfrm>
                <a:prstGeom prst="roundRect">
                  <a:avLst>
                    <a:gd name="adj" fmla="val 7758"/>
                  </a:avLst>
                </a:prstGeom>
                <a:solidFill>
                  <a:schemeClr val="bg1"/>
                </a:solidFill>
                <a:ln w="190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Wingdings" panose="05000000000000000000" pitchFamily="2" charset="2"/>
                    <a:buChar char="v"/>
                  </a:pPr>
                  <a:r>
                    <a:rPr lang="en-US" sz="1400" b="1" dirty="0">
                      <a:solidFill>
                        <a:sysClr val="windowText" lastClr="000000"/>
                      </a:solidFill>
                    </a:rPr>
                    <a:t>Vibrational analysis confirms Exc-3 minimum</a:t>
                  </a:r>
                  <a:br>
                    <a:rPr lang="en-US" sz="1400" dirty="0">
                      <a:solidFill>
                        <a:sysClr val="windowText" lastClr="000000"/>
                      </a:solidFill>
                    </a:rPr>
                  </a:br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→ All frequencies positive → true minimum on excited-state PES</a:t>
                  </a:r>
                </a:p>
              </p:txBody>
            </p:sp>
            <p:sp>
              <p:nvSpPr>
                <p:cNvPr id="29" name="Rectangle: Rounded Corners 28">
                  <a:extLst>
                    <a:ext uri="{FF2B5EF4-FFF2-40B4-BE49-F238E27FC236}">
                      <a16:creationId xmlns:a16="http://schemas.microsoft.com/office/drawing/2014/main" id="{50E1EF3B-0485-02A2-9BF0-D3C0141D2F56}"/>
                    </a:ext>
                  </a:extLst>
                </p:cNvPr>
                <p:cNvSpPr/>
                <p:nvPr/>
              </p:nvSpPr>
              <p:spPr>
                <a:xfrm>
                  <a:off x="49165" y="4126596"/>
                  <a:ext cx="6675120" cy="502920"/>
                </a:xfrm>
                <a:prstGeom prst="roundRect">
                  <a:avLst>
                    <a:gd name="adj" fmla="val 7758"/>
                  </a:avLst>
                </a:prstGeom>
                <a:solidFill>
                  <a:schemeClr val="bg1"/>
                </a:solidFill>
                <a:ln w="190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Wingdings" panose="05000000000000000000" pitchFamily="2" charset="2"/>
                    <a:buChar char="v"/>
                  </a:pPr>
                  <a:r>
                    <a:rPr lang="en-US" sz="1400" b="1" dirty="0">
                      <a:solidFill>
                        <a:sysClr val="windowText" lastClr="000000"/>
                      </a:solidFill>
                    </a:rPr>
                    <a:t>No local minimum for 1st-Ex at GS geometry</a:t>
                  </a:r>
                  <a:br>
                    <a:rPr lang="en-US" sz="1400" dirty="0">
                      <a:solidFill>
                        <a:sysClr val="windowText" lastClr="000000"/>
                      </a:solidFill>
                    </a:rPr>
                  </a:br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→ Energy decreases smoothly along both steepest descent and Marcus paths</a:t>
                  </a:r>
                </a:p>
              </p:txBody>
            </p:sp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075E71BE-96E3-4662-C9F1-1EF7CE874EE8}"/>
                    </a:ext>
                  </a:extLst>
                </p:cNvPr>
                <p:cNvSpPr/>
                <p:nvPr/>
              </p:nvSpPr>
              <p:spPr>
                <a:xfrm>
                  <a:off x="55314" y="3055823"/>
                  <a:ext cx="6675120" cy="502920"/>
                </a:xfrm>
                <a:prstGeom prst="roundRect">
                  <a:avLst>
                    <a:gd name="adj" fmla="val 7758"/>
                  </a:avLst>
                </a:prstGeom>
                <a:solidFill>
                  <a:schemeClr val="bg1"/>
                </a:solidFill>
                <a:ln w="190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Wingdings" panose="05000000000000000000" pitchFamily="2" charset="2"/>
                    <a:buChar char="v"/>
                  </a:pPr>
                  <a:r>
                    <a:rPr lang="en-US" sz="1400" b="1" dirty="0">
                      <a:solidFill>
                        <a:sysClr val="windowText" lastClr="000000"/>
                      </a:solidFill>
                    </a:rPr>
                    <a:t>Electron site: in-phase Fe–Fe bonding interaction</a:t>
                  </a:r>
                  <a:br>
                    <a:rPr lang="en-US" sz="1400" dirty="0">
                      <a:solidFill>
                        <a:sysClr val="windowText" lastClr="000000"/>
                      </a:solidFill>
                    </a:rPr>
                  </a:br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→ Leads to Fe–Fe bond shortening</a:t>
                  </a:r>
                  <a:endParaRPr lang="en-US" sz="1400" dirty="0">
                    <a:solidFill>
                      <a:sysClr val="windowText" lastClr="000000"/>
                    </a:solidFill>
                    <a:ea typeface="Calibri" panose="020F0502020204030204" pitchFamily="34" charset="0"/>
                  </a:endParaRPr>
                </a:p>
              </p:txBody>
            </p:sp>
            <p:sp>
              <p:nvSpPr>
                <p:cNvPr id="31" name="Rectangle: Rounded Corners 30">
                  <a:extLst>
                    <a:ext uri="{FF2B5EF4-FFF2-40B4-BE49-F238E27FC236}">
                      <a16:creationId xmlns:a16="http://schemas.microsoft.com/office/drawing/2014/main" id="{47546786-9961-96D4-AC33-79DEBE8B6A17}"/>
                    </a:ext>
                  </a:extLst>
                </p:cNvPr>
                <p:cNvSpPr/>
                <p:nvPr/>
              </p:nvSpPr>
              <p:spPr>
                <a:xfrm>
                  <a:off x="60454" y="3587489"/>
                  <a:ext cx="6675120" cy="502920"/>
                </a:xfrm>
                <a:prstGeom prst="roundRect">
                  <a:avLst>
                    <a:gd name="adj" fmla="val 7758"/>
                  </a:avLst>
                </a:prstGeom>
                <a:solidFill>
                  <a:schemeClr val="bg1"/>
                </a:solidFill>
                <a:ln w="190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Wingdings" panose="05000000000000000000" pitchFamily="2" charset="2"/>
                    <a:buChar char="v"/>
                  </a:pPr>
                  <a:r>
                    <a:rPr lang="en-US" sz="1400" b="1" dirty="0">
                      <a:solidFill>
                        <a:sysClr val="windowText" lastClr="000000"/>
                      </a:solidFill>
                    </a:rPr>
                    <a:t>Hole site: out-of-phase Fe–O anti-bonding interaction</a:t>
                  </a:r>
                  <a:br>
                    <a:rPr lang="en-US" sz="1400" dirty="0">
                      <a:solidFill>
                        <a:sysClr val="windowText" lastClr="000000"/>
                      </a:solidFill>
                    </a:rPr>
                  </a:br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→ Leads to equatorial Fe–O bond shortening</a:t>
                  </a:r>
                  <a:endParaRPr lang="en-US" sz="1400" dirty="0">
                    <a:solidFill>
                      <a:sysClr val="windowText" lastClr="000000"/>
                    </a:solidFill>
                    <a:ea typeface="Calibri" panose="020F0502020204030204" pitchFamily="34" charset="0"/>
                  </a:endParaRPr>
                </a:p>
              </p:txBody>
            </p:sp>
            <p:sp>
              <p:nvSpPr>
                <p:cNvPr id="32" name="Rectangle: Rounded Corners 31">
                  <a:extLst>
                    <a:ext uri="{FF2B5EF4-FFF2-40B4-BE49-F238E27FC236}">
                      <a16:creationId xmlns:a16="http://schemas.microsoft.com/office/drawing/2014/main" id="{C74DCE8C-A0CD-474C-36C6-F876C2D8AA20}"/>
                    </a:ext>
                  </a:extLst>
                </p:cNvPr>
                <p:cNvSpPr/>
                <p:nvPr/>
              </p:nvSpPr>
              <p:spPr>
                <a:xfrm>
                  <a:off x="41749" y="5196257"/>
                  <a:ext cx="6675120" cy="731520"/>
                </a:xfrm>
                <a:prstGeom prst="roundRect">
                  <a:avLst>
                    <a:gd name="adj" fmla="val 7758"/>
                  </a:avLst>
                </a:prstGeom>
                <a:solidFill>
                  <a:schemeClr val="bg1"/>
                </a:solidFill>
                <a:ln w="190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Wingdings" panose="05000000000000000000" pitchFamily="2" charset="2"/>
                    <a:buChar char="v"/>
                  </a:pPr>
                  <a:r>
                    <a:rPr lang="en-US" sz="1400" b="1" dirty="0">
                      <a:solidFill>
                        <a:sysClr val="windowText" lastClr="000000"/>
                      </a:solidFill>
                    </a:rPr>
                    <a:t>Hole-related vibrational mode along Marcus path:</a:t>
                  </a:r>
                  <a:br>
                    <a:rPr lang="en-US" sz="1400" dirty="0">
                      <a:solidFill>
                        <a:sysClr val="windowText" lastClr="000000"/>
                      </a:solidFill>
                    </a:rPr>
                  </a:br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→ </a:t>
                  </a:r>
                  <a:r>
                    <a:rPr lang="en-US" sz="1400" b="1" dirty="0">
                      <a:solidFill>
                        <a:sysClr val="windowText" lastClr="000000"/>
                      </a:solidFill>
                    </a:rPr>
                    <a:t>~230.5 cm⁻¹</a:t>
                  </a:r>
                  <a:br>
                    <a:rPr lang="en-US" sz="1400" dirty="0">
                      <a:solidFill>
                        <a:sysClr val="windowText" lastClr="000000"/>
                      </a:solidFill>
                    </a:rPr>
                  </a:br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→ Matches experimental hole phonon at </a:t>
                  </a:r>
                  <a:r>
                    <a:rPr lang="en-US" sz="1400" b="1" dirty="0">
                      <a:solidFill>
                        <a:sysClr val="windowText" lastClr="000000"/>
                      </a:solidFill>
                    </a:rPr>
                    <a:t>~225 ± 7 cm⁻¹</a:t>
                  </a:r>
                  <a:endParaRPr 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3" name="Rectangle: Rounded Corners 32">
                  <a:extLst>
                    <a:ext uri="{FF2B5EF4-FFF2-40B4-BE49-F238E27FC236}">
                      <a16:creationId xmlns:a16="http://schemas.microsoft.com/office/drawing/2014/main" id="{77A797CF-F3EB-7206-1686-6482FF320B8E}"/>
                    </a:ext>
                  </a:extLst>
                </p:cNvPr>
                <p:cNvSpPr/>
                <p:nvPr/>
              </p:nvSpPr>
              <p:spPr>
                <a:xfrm>
                  <a:off x="41749" y="5961858"/>
                  <a:ext cx="6675120" cy="731520"/>
                </a:xfrm>
                <a:prstGeom prst="roundRect">
                  <a:avLst>
                    <a:gd name="adj" fmla="val 7758"/>
                  </a:avLst>
                </a:prstGeom>
                <a:solidFill>
                  <a:schemeClr val="bg1"/>
                </a:solidFill>
                <a:ln w="190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285750" indent="-285750">
                    <a:buFont typeface="Wingdings" panose="05000000000000000000" pitchFamily="2" charset="2"/>
                    <a:buChar char="v"/>
                  </a:pPr>
                  <a:r>
                    <a:rPr lang="en-US" sz="1400" b="1" dirty="0">
                      <a:solidFill>
                        <a:sysClr val="windowText" lastClr="000000"/>
                      </a:solidFill>
                    </a:rPr>
                    <a:t>Electron-related vibrational mode along gradient direction:</a:t>
                  </a:r>
                  <a:br>
                    <a:rPr lang="en-US" sz="1400" dirty="0">
                      <a:solidFill>
                        <a:sysClr val="windowText" lastClr="000000"/>
                      </a:solidFill>
                    </a:rPr>
                  </a:br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→ </a:t>
                  </a:r>
                  <a:r>
                    <a:rPr lang="en-US" sz="1400" b="1" dirty="0">
                      <a:solidFill>
                        <a:sysClr val="windowText" lastClr="000000"/>
                      </a:solidFill>
                    </a:rPr>
                    <a:t>~645 cm⁻¹</a:t>
                  </a:r>
                  <a:br>
                    <a:rPr lang="en-US" sz="1400" dirty="0">
                      <a:solidFill>
                        <a:sysClr val="windowText" lastClr="000000"/>
                      </a:solidFill>
                    </a:rPr>
                  </a:br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→ Matches experimental electron phonon at </a:t>
                  </a:r>
                  <a:r>
                    <a:rPr lang="en-US" sz="1400" b="1" dirty="0">
                      <a:solidFill>
                        <a:sysClr val="windowText" lastClr="000000"/>
                      </a:solidFill>
                    </a:rPr>
                    <a:t>~640 cm⁻¹</a:t>
                  </a:r>
                  <a:endParaRPr lang="en-US" sz="14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43" name="Rectangle: Rounded Corners 42">
                  <a:extLst>
                    <a:ext uri="{FF2B5EF4-FFF2-40B4-BE49-F238E27FC236}">
                      <a16:creationId xmlns:a16="http://schemas.microsoft.com/office/drawing/2014/main" id="{02B091D3-FEE2-B5A6-F281-132B492DCACB}"/>
                    </a:ext>
                  </a:extLst>
                </p:cNvPr>
                <p:cNvSpPr/>
                <p:nvPr/>
              </p:nvSpPr>
              <p:spPr>
                <a:xfrm>
                  <a:off x="6847918" y="6057928"/>
                  <a:ext cx="5233475" cy="731520"/>
                </a:xfrm>
                <a:prstGeom prst="roundRect">
                  <a:avLst>
                    <a:gd name="adj" fmla="val 7758"/>
                  </a:avLst>
                </a:prstGeom>
                <a:solidFill>
                  <a:schemeClr val="bg1"/>
                </a:solidFill>
                <a:ln w="19050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1400" b="1" dirty="0">
                      <a:solidFill>
                        <a:sysClr val="windowText" lastClr="000000"/>
                      </a:solidFill>
                      <a:ea typeface="Calibri" panose="020F0502020204030204" pitchFamily="34" charset="0"/>
                      <a:cs typeface="Arial" panose="020B0604020202020204" pitchFamily="34" charset="0"/>
                    </a:rPr>
                    <a:t>Marcus path:  X</a:t>
                  </a:r>
                  <a:r>
                    <a:rPr lang="en-US" sz="1400" dirty="0">
                      <a:solidFill>
                        <a:sysClr val="windowText" lastClr="000000"/>
                      </a:solidFill>
                      <a:ea typeface="Calibri" panose="020F0502020204030204" pitchFamily="34" charset="0"/>
                      <a:cs typeface="Arial" panose="020B0604020202020204" pitchFamily="34" charset="0"/>
                    </a:rPr>
                    <a:t>(</a:t>
                  </a:r>
                  <a:r>
                    <a:rPr lang="en-US" sz="1400" dirty="0">
                      <a:solidFill>
                        <a:sysClr val="windowText" lastClr="000000"/>
                      </a:solidFill>
                      <a:ea typeface="Calibri" panose="020F0502020204030204" pitchFamily="34" charset="0"/>
                    </a:rPr>
                    <a:t>λ</a:t>
                  </a:r>
                  <a:r>
                    <a:rPr lang="en-US" sz="1400" dirty="0">
                      <a:solidFill>
                        <a:sysClr val="windowText" lastClr="000000"/>
                      </a:solidFill>
                      <a:ea typeface="Calibri" panose="020F0502020204030204" pitchFamily="34" charset="0"/>
                      <a:cs typeface="Arial" panose="020B0604020202020204" pitchFamily="34" charset="0"/>
                    </a:rPr>
                    <a:t>) = (1-</a:t>
                  </a:r>
                  <a:r>
                    <a:rPr lang="en-US" sz="1400" dirty="0">
                      <a:solidFill>
                        <a:sysClr val="windowText" lastClr="000000"/>
                      </a:solidFill>
                      <a:ea typeface="Calibri" panose="020F0502020204030204" pitchFamily="34" charset="0"/>
                    </a:rPr>
                    <a:t>λ)</a:t>
                  </a:r>
                  <a:r>
                    <a:rPr lang="en-US" sz="1400" dirty="0">
                      <a:solidFill>
                        <a:sysClr val="windowText" lastClr="000000"/>
                      </a:solidFill>
                      <a:ea typeface="Calibri" panose="020F050202020403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400" b="1" dirty="0">
                      <a:solidFill>
                        <a:sysClr val="windowText" lastClr="000000"/>
                      </a:solidFill>
                      <a:ea typeface="Calibri" panose="020F0502020204030204" pitchFamily="34" charset="0"/>
                      <a:cs typeface="Arial" panose="020B0604020202020204" pitchFamily="34" charset="0"/>
                    </a:rPr>
                    <a:t>X</a:t>
                  </a:r>
                  <a:r>
                    <a:rPr lang="en-US" sz="1400" dirty="0">
                      <a:solidFill>
                        <a:sysClr val="windowText" lastClr="000000"/>
                      </a:solidFill>
                      <a:ea typeface="Calibri" panose="020F0502020204030204" pitchFamily="34" charset="0"/>
                      <a:cs typeface="Arial" panose="020B0604020202020204" pitchFamily="34" charset="0"/>
                    </a:rPr>
                    <a:t>(GS) + </a:t>
                  </a:r>
                  <a:r>
                    <a:rPr lang="en-US" sz="1400" dirty="0">
                      <a:solidFill>
                        <a:sysClr val="windowText" lastClr="000000"/>
                      </a:solidFill>
                      <a:ea typeface="Calibri" panose="020F0502020204030204" pitchFamily="34" charset="0"/>
                    </a:rPr>
                    <a:t>λ</a:t>
                  </a:r>
                  <a:r>
                    <a:rPr lang="en-US" sz="1400" dirty="0">
                      <a:solidFill>
                        <a:sysClr val="windowText" lastClr="000000"/>
                      </a:solidFill>
                      <a:ea typeface="Calibri" panose="020F0502020204030204" pitchFamily="34" charset="0"/>
                      <a:cs typeface="Arial" panose="020B0604020202020204" pitchFamily="34" charset="0"/>
                    </a:rPr>
                    <a:t> </a:t>
                  </a:r>
                  <a:r>
                    <a:rPr lang="en-US" sz="1400" b="1" dirty="0">
                      <a:solidFill>
                        <a:sysClr val="windowText" lastClr="000000"/>
                      </a:solidFill>
                      <a:ea typeface="Calibri" panose="020F0502020204030204" pitchFamily="34" charset="0"/>
                      <a:cs typeface="Arial" panose="020B0604020202020204" pitchFamily="34" charset="0"/>
                    </a:rPr>
                    <a:t>X</a:t>
                  </a:r>
                  <a:r>
                    <a:rPr lang="en-US" sz="1400" dirty="0">
                      <a:solidFill>
                        <a:sysClr val="windowText" lastClr="000000"/>
                      </a:solidFill>
                      <a:ea typeface="Calibri" panose="020F0502020204030204" pitchFamily="34" charset="0"/>
                      <a:cs typeface="Arial" panose="020B0604020202020204" pitchFamily="34" charset="0"/>
                    </a:rPr>
                    <a:t>(Exc-3)  </a:t>
                  </a:r>
                  <a:r>
                    <a:rPr lang="en-US" sz="1400" dirty="0">
                      <a:solidFill>
                        <a:sysClr val="windowText" lastClr="000000"/>
                      </a:solidFill>
                      <a:ea typeface="Calibri" panose="020F0502020204030204" pitchFamily="34" charset="0"/>
                    </a:rPr>
                    <a:t>λ</a:t>
                  </a:r>
                  <a:r>
                    <a:rPr lang="en-US" sz="1400" dirty="0">
                      <a:solidFill>
                        <a:sysClr val="windowText" lastClr="000000"/>
                      </a:solidFill>
                      <a:ea typeface="Calibri" panose="020F0502020204030204" pitchFamily="34" charset="0"/>
                      <a:cs typeface="Arial" panose="020B0604020202020204" pitchFamily="34" charset="0"/>
                    </a:rPr>
                    <a:t> = 0.0 to 1.0 </a:t>
                  </a:r>
                </a:p>
                <a:p>
                  <a:r>
                    <a:rPr lang="en-US" sz="1400" b="1" dirty="0">
                      <a:solidFill>
                        <a:sysClr val="windowText" lastClr="000000"/>
                      </a:solidFill>
                    </a:rPr>
                    <a:t>Steepest descent path</a:t>
                  </a:r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: X′=X</a:t>
                  </a:r>
                  <a:r>
                    <a:rPr lang="en-US" sz="1400" baseline="-25000" dirty="0">
                      <a:solidFill>
                        <a:sysClr val="windowText" lastClr="000000"/>
                      </a:solidFill>
                    </a:rPr>
                    <a:t>GS</a:t>
                  </a:r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​−</a:t>
                  </a:r>
                  <a:r>
                    <a:rPr lang="el-GR" sz="1400" dirty="0">
                      <a:solidFill>
                        <a:sysClr val="windowText" lastClr="000000"/>
                      </a:solidFill>
                    </a:rPr>
                    <a:t>η∇</a:t>
                  </a:r>
                  <a:r>
                    <a:rPr lang="en-US" sz="1400" baseline="-25000" dirty="0">
                      <a:solidFill>
                        <a:sysClr val="windowText" lastClr="000000"/>
                      </a:solidFill>
                    </a:rPr>
                    <a:t>X</a:t>
                  </a:r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​E</a:t>
                  </a:r>
                  <a:r>
                    <a:rPr lang="en-US" sz="1400" baseline="-25000" dirty="0">
                      <a:solidFill>
                        <a:sysClr val="windowText" lastClr="000000"/>
                      </a:solidFill>
                    </a:rPr>
                    <a:t>1st-Ex</a:t>
                  </a:r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​(X</a:t>
                  </a:r>
                  <a:r>
                    <a:rPr lang="en-US" sz="1400" baseline="-25000" dirty="0">
                      <a:solidFill>
                        <a:sysClr val="windowText" lastClr="000000"/>
                      </a:solidFill>
                    </a:rPr>
                    <a:t>GS</a:t>
                  </a:r>
                  <a:r>
                    <a:rPr lang="en-US" sz="1400" dirty="0">
                      <a:solidFill>
                        <a:sysClr val="windowText" lastClr="000000"/>
                      </a:solidFill>
                    </a:rPr>
                    <a:t>​)</a:t>
                  </a:r>
                </a:p>
              </p:txBody>
            </p:sp>
          </p:grp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E741337E-A160-A19A-2E39-D3DC42EF09E5}"/>
                  </a:ext>
                </a:extLst>
              </p:cNvPr>
              <p:cNvSpPr txBox="1"/>
              <p:nvPr/>
            </p:nvSpPr>
            <p:spPr>
              <a:xfrm>
                <a:off x="1414424" y="1839150"/>
                <a:ext cx="4496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ysClr val="windowText" lastClr="000000"/>
                    </a:solidFill>
                  </a:rPr>
                  <a:t>Fe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63EB2D0-4707-937E-F260-F929E363DBA7}"/>
                  </a:ext>
                </a:extLst>
              </p:cNvPr>
              <p:cNvSpPr txBox="1"/>
              <p:nvPr/>
            </p:nvSpPr>
            <p:spPr>
              <a:xfrm>
                <a:off x="2304663" y="2021069"/>
                <a:ext cx="4496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ysClr val="windowText" lastClr="000000"/>
                    </a:solidFill>
                  </a:rPr>
                  <a:t>Fe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8CC3F60-3217-413B-CE10-110EA673494D}"/>
                </a:ext>
              </a:extLst>
            </p:cNvPr>
            <p:cNvSpPr txBox="1"/>
            <p:nvPr/>
          </p:nvSpPr>
          <p:spPr>
            <a:xfrm>
              <a:off x="4369999" y="1935600"/>
              <a:ext cx="449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ysClr val="windowText" lastClr="000000"/>
                  </a:solidFill>
                </a:rPr>
                <a:t>Fe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AA8AA6C-F0A4-201F-8CD5-85F0403B0304}"/>
                </a:ext>
              </a:extLst>
            </p:cNvPr>
            <p:cNvSpPr txBox="1"/>
            <p:nvPr/>
          </p:nvSpPr>
          <p:spPr>
            <a:xfrm>
              <a:off x="4476766" y="1283222"/>
              <a:ext cx="449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ysClr val="windowText" lastClr="000000"/>
                  </a:solidFill>
                </a:rPr>
                <a:t>O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8BA0BCE5-35F5-5366-8161-C8DFA3AE30E8}"/>
                </a:ext>
              </a:extLst>
            </p:cNvPr>
            <p:cNvSpPr txBox="1"/>
            <p:nvPr/>
          </p:nvSpPr>
          <p:spPr>
            <a:xfrm>
              <a:off x="3856317" y="1724904"/>
              <a:ext cx="449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ysClr val="windowText" lastClr="000000"/>
                  </a:solidFill>
                </a:rPr>
                <a:t>O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201749A-BB4D-CA96-8D7A-1F0646127B27}"/>
                </a:ext>
              </a:extLst>
            </p:cNvPr>
            <p:cNvSpPr txBox="1"/>
            <p:nvPr/>
          </p:nvSpPr>
          <p:spPr>
            <a:xfrm>
              <a:off x="5022729" y="2032683"/>
              <a:ext cx="449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ysClr val="windowText" lastClr="000000"/>
                  </a:solidFill>
                </a:rPr>
                <a:t>O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21913A98-7475-B8C7-8215-ECFC1BE16B06}"/>
                </a:ext>
              </a:extLst>
            </p:cNvPr>
            <p:cNvSpPr txBox="1"/>
            <p:nvPr/>
          </p:nvSpPr>
          <p:spPr>
            <a:xfrm>
              <a:off x="4257332" y="2516389"/>
              <a:ext cx="449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ysClr val="windowText" lastClr="000000"/>
                  </a:solidFill>
                </a:rPr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5270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 Placeholder 2">
            <a:extLst>
              <a:ext uri="{FF2B5EF4-FFF2-40B4-BE49-F238E27FC236}">
                <a16:creationId xmlns:a16="http://schemas.microsoft.com/office/drawing/2014/main" id="{83874CB0-2532-BBD9-F28B-BB535A929AE9}"/>
              </a:ext>
            </a:extLst>
          </p:cNvPr>
          <p:cNvSpPr txBox="1">
            <a:spLocks/>
          </p:cNvSpPr>
          <p:nvPr/>
        </p:nvSpPr>
        <p:spPr>
          <a:xfrm>
            <a:off x="0" y="637806"/>
            <a:ext cx="631371" cy="36512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1C1F-DDD9-438F-974A-6E17C5EA975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/31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06E69B5-956A-D5CE-D810-A08A128572D8}"/>
              </a:ext>
            </a:extLst>
          </p:cNvPr>
          <p:cNvGrpSpPr/>
          <p:nvPr/>
        </p:nvGrpSpPr>
        <p:grpSpPr>
          <a:xfrm>
            <a:off x="7521922" y="1014471"/>
            <a:ext cx="4670078" cy="5840629"/>
            <a:chOff x="28663086" y="6278313"/>
            <a:chExt cx="6036976" cy="70780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E36B03D-09B4-DFCC-B79A-6377CC309E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5248" t="7174" r="44885" b="7646"/>
            <a:stretch/>
          </p:blipFill>
          <p:spPr>
            <a:xfrm>
              <a:off x="33432519" y="9581456"/>
              <a:ext cx="921990" cy="3774956"/>
            </a:xfrm>
            <a:prstGeom prst="rect">
              <a:avLst/>
            </a:prstGeom>
          </p:spPr>
        </p:pic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F2A0873-0D8F-5124-C5A8-C1423FE83105}"/>
                </a:ext>
              </a:extLst>
            </p:cNvPr>
            <p:cNvGrpSpPr/>
            <p:nvPr/>
          </p:nvGrpSpPr>
          <p:grpSpPr>
            <a:xfrm>
              <a:off x="28663086" y="6278313"/>
              <a:ext cx="6036976" cy="7063821"/>
              <a:chOff x="28663086" y="6278313"/>
              <a:chExt cx="6036976" cy="7063821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70FE66FB-0AD3-B9BA-A18F-45C27E5794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894" t="14749" r="5787" b="5826"/>
              <a:stretch>
                <a:fillRect/>
              </a:stretch>
            </p:blipFill>
            <p:spPr>
              <a:xfrm>
                <a:off x="28663086" y="6278313"/>
                <a:ext cx="5968000" cy="3130889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362F9B4E-550D-258E-77CE-FCC584868C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44219" t="7278" r="45283" b="6377"/>
              <a:stretch/>
            </p:blipFill>
            <p:spPr>
              <a:xfrm>
                <a:off x="30077773" y="8347334"/>
                <a:ext cx="945631" cy="3438598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582BDABD-6D38-523D-31F1-34760B70C7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4898" t="7434" r="44218" b="2354"/>
              <a:stretch/>
            </p:blipFill>
            <p:spPr>
              <a:xfrm>
                <a:off x="31152590" y="8967396"/>
                <a:ext cx="945631" cy="3716618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E8D591F-115A-DD66-6A88-A7925A5BF6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4979" t="7735" r="45015" b="5873"/>
              <a:stretch/>
            </p:blipFill>
            <p:spPr>
              <a:xfrm>
                <a:off x="32314032" y="9470384"/>
                <a:ext cx="945631" cy="3871750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E867828-E585-AD6E-707F-38E6B09475D5}"/>
                  </a:ext>
                </a:extLst>
              </p:cNvPr>
              <p:cNvSpPr txBox="1"/>
              <p:nvPr/>
            </p:nvSpPr>
            <p:spPr>
              <a:xfrm>
                <a:off x="28844329" y="6441052"/>
                <a:ext cx="2249037" cy="372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Exc-1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07A266A-5FA4-DE80-548B-65006E57FBD2}"/>
                  </a:ext>
                </a:extLst>
              </p:cNvPr>
              <p:cNvSpPr txBox="1"/>
              <p:nvPr/>
            </p:nvSpPr>
            <p:spPr>
              <a:xfrm>
                <a:off x="29836839" y="8016965"/>
                <a:ext cx="1751344" cy="372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Exc-3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CE3C4B-CC39-586A-8983-52486C47E326}"/>
                  </a:ext>
                </a:extLst>
              </p:cNvPr>
              <p:cNvSpPr txBox="1"/>
              <p:nvPr/>
            </p:nvSpPr>
            <p:spPr>
              <a:xfrm>
                <a:off x="30940759" y="8692833"/>
                <a:ext cx="1636329" cy="372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Exc-5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29B744-6531-5DE2-8797-AEC0703BC394}"/>
                  </a:ext>
                </a:extLst>
              </p:cNvPr>
              <p:cNvSpPr txBox="1"/>
              <p:nvPr/>
            </p:nvSpPr>
            <p:spPr>
              <a:xfrm>
                <a:off x="32042218" y="9112211"/>
                <a:ext cx="1540012" cy="372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Exc-7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64CA2ED-DD84-5BDB-DFCA-62EF42F728A5}"/>
                  </a:ext>
                </a:extLst>
              </p:cNvPr>
              <p:cNvSpPr txBox="1"/>
              <p:nvPr/>
            </p:nvSpPr>
            <p:spPr>
              <a:xfrm>
                <a:off x="33339334" y="9270744"/>
                <a:ext cx="1360728" cy="372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Exc-9</a:t>
                </a:r>
              </a:p>
            </p:txBody>
          </p:sp>
        </p:grp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60EF646-E3DF-44AC-D448-BEFEFC351EF4}"/>
              </a:ext>
            </a:extLst>
          </p:cNvPr>
          <p:cNvSpPr txBox="1"/>
          <p:nvPr/>
        </p:nvSpPr>
        <p:spPr>
          <a:xfrm>
            <a:off x="9455295" y="601378"/>
            <a:ext cx="2031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effectLst/>
                <a:ea typeface="Calibri" panose="020F0502020204030204" pitchFamily="34" charset="0"/>
              </a:rPr>
              <a:t>Polaron Formation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EBAF031-EF25-5270-50B7-8AD16CA20F9E}"/>
              </a:ext>
            </a:extLst>
          </p:cNvPr>
          <p:cNvSpPr/>
          <p:nvPr/>
        </p:nvSpPr>
        <p:spPr>
          <a:xfrm>
            <a:off x="17748" y="1093903"/>
            <a:ext cx="6858000" cy="53955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ysClr val="windowText" lastClr="000000"/>
                </a:solidFill>
                <a:ea typeface="Calibri" panose="020F0502020204030204" pitchFamily="34" charset="0"/>
              </a:rPr>
              <a:t>Exc-3 to Exc-9 states emerge as local minima as the electron–hole separation progressively increases.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37ECA71-CFB1-C445-92DD-A5C082243AEE}"/>
              </a:ext>
            </a:extLst>
          </p:cNvPr>
          <p:cNvSpPr/>
          <p:nvPr/>
        </p:nvSpPr>
        <p:spPr>
          <a:xfrm>
            <a:off x="17748" y="1756917"/>
            <a:ext cx="6858000" cy="53955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ysClr val="windowText" lastClr="000000"/>
                </a:solidFill>
              </a:rPr>
              <a:t>Exc-3 is a true local minimum, not an artifact of the constrained 2×2×1 cell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4D00FD35-F1B9-6FD3-6BFA-0CAB54B384E4}"/>
              </a:ext>
            </a:extLst>
          </p:cNvPr>
          <p:cNvSpPr/>
          <p:nvPr/>
        </p:nvSpPr>
        <p:spPr>
          <a:xfrm>
            <a:off x="23440" y="2408570"/>
            <a:ext cx="6858000" cy="53955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ysClr val="windowText" lastClr="000000"/>
                </a:solidFill>
              </a:rPr>
              <a:t>HOMO and LUMO structures in 2×2×3 closely match those in 2×2×1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357FBE1E-A061-D8A9-9A48-BF811DDB8179}"/>
              </a:ext>
            </a:extLst>
          </p:cNvPr>
          <p:cNvSpPr/>
          <p:nvPr/>
        </p:nvSpPr>
        <p:spPr>
          <a:xfrm>
            <a:off x="24909" y="3121140"/>
            <a:ext cx="6858000" cy="539553"/>
          </a:xfrm>
          <a:prstGeom prst="roundRect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ysClr val="windowText" lastClr="000000"/>
                </a:solidFill>
              </a:rPr>
              <a:t>The hole's stepwise separation from the electron mirrors Marcus theory, with charge hopping between localized states forming lower-energy minima.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AFE0D54-BC04-0C7B-F45A-9B32E5CF565D}"/>
              </a:ext>
            </a:extLst>
          </p:cNvPr>
          <p:cNvGrpSpPr/>
          <p:nvPr/>
        </p:nvGrpSpPr>
        <p:grpSpPr>
          <a:xfrm>
            <a:off x="24909" y="978818"/>
            <a:ext cx="12049123" cy="5766856"/>
            <a:chOff x="24909" y="1011424"/>
            <a:chExt cx="12049123" cy="576685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1D9785E-15F7-6846-2439-55E5B8612CA4}"/>
                </a:ext>
              </a:extLst>
            </p:cNvPr>
            <p:cNvGrpSpPr/>
            <p:nvPr/>
          </p:nvGrpSpPr>
          <p:grpSpPr>
            <a:xfrm>
              <a:off x="7082341" y="1011424"/>
              <a:ext cx="4991691" cy="5766856"/>
              <a:chOff x="7082341" y="1011424"/>
              <a:chExt cx="4991691" cy="576685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207A6BA-CC1A-464D-22C7-6183E4A50193}"/>
                  </a:ext>
                </a:extLst>
              </p:cNvPr>
              <p:cNvGrpSpPr/>
              <p:nvPr/>
            </p:nvGrpSpPr>
            <p:grpSpPr>
              <a:xfrm>
                <a:off x="7082341" y="1011424"/>
                <a:ext cx="4991691" cy="5766856"/>
                <a:chOff x="4111960" y="952480"/>
                <a:chExt cx="4991691" cy="5766856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BD60DD23-A745-994B-08D1-C7E573361A3D}"/>
                    </a:ext>
                  </a:extLst>
                </p:cNvPr>
                <p:cNvSpPr/>
                <p:nvPr/>
              </p:nvSpPr>
              <p:spPr>
                <a:xfrm>
                  <a:off x="4111960" y="952480"/>
                  <a:ext cx="4991691" cy="5766856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/>
                </a:p>
              </p:txBody>
            </p:sp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CFF45C4B-B0CB-172B-6F37-F2623F9E8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423824" y="1070531"/>
                  <a:ext cx="4463983" cy="3379154"/>
                </a:xfrm>
                <a:prstGeom prst="rect">
                  <a:avLst/>
                </a:prstGeom>
                <a:ln>
                  <a:solidFill>
                    <a:schemeClr val="accent1">
                      <a:lumMod val="75000"/>
                    </a:schemeClr>
                  </a:solidFill>
                </a:ln>
              </p:spPr>
            </p:pic>
          </p:grp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98C042AD-B675-AAB8-368C-0AA11237C6DC}"/>
                  </a:ext>
                </a:extLst>
              </p:cNvPr>
              <p:cNvSpPr/>
              <p:nvPr/>
            </p:nvSpPr>
            <p:spPr>
              <a:xfrm>
                <a:off x="7460704" y="4978717"/>
                <a:ext cx="4463983" cy="1068985"/>
              </a:xfrm>
              <a:prstGeom prst="round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Wingdings" panose="05000000000000000000" pitchFamily="2" charset="2"/>
                  <a:buChar char="v"/>
                </a:pPr>
                <a:r>
                  <a:rPr lang="en-US" sz="1400" dirty="0">
                    <a:solidFill>
                      <a:sysClr val="windowText" lastClr="000000"/>
                    </a:solidFill>
                    <a:ea typeface="Calibri" panose="020F0502020204030204" pitchFamily="34" charset="0"/>
                  </a:rPr>
                  <a:t>Marcus path to define the hopping pathways:</a:t>
                </a:r>
              </a:p>
              <a:p>
                <a:r>
                  <a:rPr lang="en-US" sz="1400" b="1" dirty="0">
                    <a:solidFill>
                      <a:sysClr val="windowText" lastClr="000000"/>
                    </a:solidFill>
                    <a:ea typeface="Calibri" panose="020F0502020204030204" pitchFamily="34" charset="0"/>
                  </a:rPr>
                  <a:t>X(λ) = (1-λ) X(</a:t>
                </a:r>
                <a:r>
                  <a:rPr lang="en-US" sz="1400" b="1" dirty="0" err="1">
                    <a:solidFill>
                      <a:sysClr val="windowText" lastClr="000000"/>
                    </a:solidFill>
                    <a:ea typeface="Calibri" panose="020F0502020204030204" pitchFamily="34" charset="0"/>
                  </a:rPr>
                  <a:t>Exc-i</a:t>
                </a:r>
                <a:r>
                  <a:rPr lang="en-US" sz="1400" b="1" dirty="0">
                    <a:solidFill>
                      <a:sysClr val="windowText" lastClr="000000"/>
                    </a:solidFill>
                    <a:ea typeface="Calibri" panose="020F0502020204030204" pitchFamily="34" charset="0"/>
                  </a:rPr>
                  <a:t>) + λ X(</a:t>
                </a:r>
                <a:r>
                  <a:rPr lang="en-US" sz="1400" b="1" dirty="0" err="1">
                    <a:solidFill>
                      <a:sysClr val="windowText" lastClr="000000"/>
                    </a:solidFill>
                    <a:ea typeface="Calibri" panose="020F0502020204030204" pitchFamily="34" charset="0"/>
                  </a:rPr>
                  <a:t>Exc</a:t>
                </a:r>
                <a:r>
                  <a:rPr lang="en-US" sz="1400" b="1" dirty="0">
                    <a:solidFill>
                      <a:sysClr val="windowText" lastClr="000000"/>
                    </a:solidFill>
                    <a:ea typeface="Calibri" panose="020F0502020204030204" pitchFamily="34" charset="0"/>
                  </a:rPr>
                  <a:t>-j)</a:t>
                </a:r>
                <a:r>
                  <a:rPr lang="en-US" sz="1400" dirty="0">
                    <a:solidFill>
                      <a:sysClr val="windowText" lastClr="000000"/>
                    </a:solidFill>
                    <a:ea typeface="Calibri" panose="020F0502020204030204" pitchFamily="34" charset="0"/>
                  </a:rPr>
                  <a:t>	λ = 0.0 to 1.0</a:t>
                </a:r>
                <a:endParaRPr lang="en-US" sz="1400" dirty="0">
                  <a:solidFill>
                    <a:sysClr val="windowText" lastClr="000000"/>
                  </a:solidFill>
                </a:endParaRPr>
              </a:p>
            </p:txBody>
          </p:sp>
        </p:grp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FDC764C2-C74E-2BFE-D238-4450B4DBBD84}"/>
                </a:ext>
              </a:extLst>
            </p:cNvPr>
            <p:cNvSpPr/>
            <p:nvPr/>
          </p:nvSpPr>
          <p:spPr>
            <a:xfrm>
              <a:off x="35160" y="3911659"/>
              <a:ext cx="6858000" cy="539553"/>
            </a:xfrm>
            <a:prstGeom prst="round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ysClr val="windowText" lastClr="000000"/>
                  </a:solidFill>
                </a:rPr>
                <a:t>Orange curve : Distortion energy of the ground state along Marcus path.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5437E574-B3D3-739A-6277-CF69FD329FC5}"/>
                </a:ext>
              </a:extLst>
            </p:cNvPr>
            <p:cNvSpPr/>
            <p:nvPr/>
          </p:nvSpPr>
          <p:spPr>
            <a:xfrm>
              <a:off x="24909" y="4617960"/>
              <a:ext cx="6858000" cy="539553"/>
            </a:xfrm>
            <a:prstGeom prst="roundRect">
              <a:avLst/>
            </a:prstGeom>
            <a:no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1400" dirty="0">
                  <a:solidFill>
                    <a:sysClr val="windowText" lastClr="000000"/>
                  </a:solidFill>
                </a:rPr>
                <a:t>Blue Curve: Hoping on excited-state energy profile along Marcus path.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913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17C9F7-6AE5-5544-C6ED-0052A1532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353" y="1134593"/>
            <a:ext cx="2712042" cy="23774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D42CC00-3D44-21E6-D1F7-F210555A8D60}"/>
              </a:ext>
            </a:extLst>
          </p:cNvPr>
          <p:cNvGrpSpPr>
            <a:grpSpLocks noChangeAspect="1"/>
          </p:cNvGrpSpPr>
          <p:nvPr/>
        </p:nvGrpSpPr>
        <p:grpSpPr>
          <a:xfrm>
            <a:off x="8660720" y="1105319"/>
            <a:ext cx="3411052" cy="2560320"/>
            <a:chOff x="25712876" y="16084698"/>
            <a:chExt cx="5710808" cy="42865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6B0C0C6-06C0-3C39-650D-41B95E51F2AF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12876" y="16084698"/>
              <a:ext cx="5710808" cy="42865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C6DA1E4-0303-AADC-32E5-5435481CD4EC}"/>
                </a:ext>
              </a:extLst>
            </p:cNvPr>
            <p:cNvSpPr/>
            <p:nvPr/>
          </p:nvSpPr>
          <p:spPr>
            <a:xfrm>
              <a:off x="27321450" y="18870190"/>
              <a:ext cx="2653096" cy="4256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1175 ± 229 </a:t>
              </a:r>
              <a:r>
                <a:rPr lang="en-US" sz="1200" b="1" dirty="0" err="1">
                  <a:solidFill>
                    <a:srgbClr val="000000"/>
                  </a:solidFill>
                </a:rPr>
                <a:t>ps</a:t>
              </a:r>
              <a:endParaRPr lang="en-US" sz="1200" b="1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CBFDC32-D0B4-39B0-5B32-06E2F3576EE6}"/>
              </a:ext>
            </a:extLst>
          </p:cNvPr>
          <p:cNvGrpSpPr>
            <a:grpSpLocks noChangeAspect="1"/>
          </p:cNvGrpSpPr>
          <p:nvPr/>
        </p:nvGrpSpPr>
        <p:grpSpPr>
          <a:xfrm>
            <a:off x="5987395" y="1134593"/>
            <a:ext cx="3040951" cy="2377440"/>
            <a:chOff x="31553624" y="16140308"/>
            <a:chExt cx="4616581" cy="360928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38E1EF-0B6B-D08C-EA15-FA20DC1587D0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53624" y="16140308"/>
              <a:ext cx="4616581" cy="360928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5C20CC3-5FB0-AF6A-8978-30602C25E187}"/>
                </a:ext>
              </a:extLst>
            </p:cNvPr>
            <p:cNvSpPr/>
            <p:nvPr/>
          </p:nvSpPr>
          <p:spPr>
            <a:xfrm>
              <a:off x="34488746" y="16496455"/>
              <a:ext cx="1466632" cy="44122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200" b="1" dirty="0">
                  <a:solidFill>
                    <a:srgbClr val="000000"/>
                  </a:solidFill>
                </a:rPr>
                <a:t>60 ± 3 fs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C8A0D16-0659-ECBE-5C57-6FBBA38718D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" y="1134593"/>
            <a:ext cx="3168673" cy="2377440"/>
          </a:xfrm>
          <a:prstGeom prst="rect">
            <a:avLst/>
          </a:prstGeom>
          <a:noFill/>
          <a:ln>
            <a:solidFill>
              <a:srgbClr val="4472C4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464F09-0267-C82C-9D32-077392AD94D4}"/>
              </a:ext>
            </a:extLst>
          </p:cNvPr>
          <p:cNvSpPr txBox="1"/>
          <p:nvPr/>
        </p:nvSpPr>
        <p:spPr>
          <a:xfrm>
            <a:off x="8131867" y="626135"/>
            <a:ext cx="36107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Short-Time Dynamics of Excitons 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25AC182-D5D2-3554-4292-F0ECAB43B18A}"/>
              </a:ext>
            </a:extLst>
          </p:cNvPr>
          <p:cNvSpPr/>
          <p:nvPr/>
        </p:nvSpPr>
        <p:spPr>
          <a:xfrm>
            <a:off x="73727" y="3660047"/>
            <a:ext cx="11978640" cy="640080"/>
          </a:xfrm>
          <a:prstGeom prst="roundRect">
            <a:avLst>
              <a:gd name="adj" fmla="val 7758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ysClr val="windowText" lastClr="000000"/>
                </a:solidFill>
              </a:rPr>
              <a:t>Densely packed excited states with small energy gaps → large NACs among excited states, negligible NACs with ground state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96ACC2-A538-2BF8-F689-C30AB69A0956}"/>
              </a:ext>
            </a:extLst>
          </p:cNvPr>
          <p:cNvSpPr/>
          <p:nvPr/>
        </p:nvSpPr>
        <p:spPr>
          <a:xfrm>
            <a:off x="69172" y="4565167"/>
            <a:ext cx="11978640" cy="640080"/>
          </a:xfrm>
          <a:prstGeom prst="roundRect">
            <a:avLst>
              <a:gd name="adj" fmla="val 7758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ysClr val="windowText" lastClr="000000"/>
                </a:solidFill>
              </a:rPr>
              <a:t>MD trajectories do not reach the Exc-3 region; only photoexcitation accesses the 1st-Ex optimized geometry, as confirmed by bond length analysis and lack of sampling near the ~1.04 eV excitation energy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1E10BAE-507C-64B5-0262-278D74D426F2}"/>
              </a:ext>
            </a:extLst>
          </p:cNvPr>
          <p:cNvSpPr/>
          <p:nvPr/>
        </p:nvSpPr>
        <p:spPr>
          <a:xfrm>
            <a:off x="73727" y="5395166"/>
            <a:ext cx="11978640" cy="1248034"/>
          </a:xfrm>
          <a:prstGeom prst="roundRect">
            <a:avLst>
              <a:gd name="adj" fmla="val 7758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ysClr val="windowText" lastClr="000000"/>
                </a:solidFill>
              </a:rPr>
              <a:t>Recombination times from excited states are long (~1100–1800 </a:t>
            </a:r>
            <a:r>
              <a:rPr lang="en-US" sz="1400" dirty="0" err="1">
                <a:solidFill>
                  <a:sysClr val="windowText" lastClr="000000"/>
                </a:solidFill>
              </a:rPr>
              <a:t>ps</a:t>
            </a:r>
            <a:r>
              <a:rPr lang="en-US" sz="1400" dirty="0">
                <a:solidFill>
                  <a:sysClr val="windowText" lastClr="000000"/>
                </a:solidFill>
              </a:rPr>
              <a:t>) in both </a:t>
            </a:r>
            <a:r>
              <a:rPr lang="en-US" sz="1400" dirty="0" err="1">
                <a:solidFill>
                  <a:sysClr val="windowText" lastClr="000000"/>
                </a:solidFill>
              </a:rPr>
              <a:t>mSDM</a:t>
            </a:r>
            <a:r>
              <a:rPr lang="en-US" sz="1400" dirty="0">
                <a:solidFill>
                  <a:sysClr val="windowText" lastClr="000000"/>
                </a:solidFill>
              </a:rPr>
              <a:t> and ID-A approaches, with no clear dependence on initial state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ysClr val="windowText" lastClr="000000"/>
                </a:solidFill>
              </a:rPr>
              <a:t>Fast relaxation (~60–70 fs) across excited states in both </a:t>
            </a:r>
            <a:r>
              <a:rPr lang="en-US" sz="1400" dirty="0" err="1">
                <a:solidFill>
                  <a:sysClr val="windowText" lastClr="000000"/>
                </a:solidFill>
              </a:rPr>
              <a:t>mSDM</a:t>
            </a:r>
            <a:r>
              <a:rPr lang="en-US" sz="1400" dirty="0">
                <a:solidFill>
                  <a:sysClr val="windowText" lastClr="000000"/>
                </a:solidFill>
              </a:rPr>
              <a:t> and ID-A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ysClr val="windowText" lastClr="000000"/>
                </a:solidFill>
              </a:rPr>
              <a:t>Large NACs between excited states facilitate rapid interconversion, while small NACs with the ground state delay recombination and extend exciton lifetimes</a:t>
            </a: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6171D126-D8DB-9B1D-4416-0E1D5F1A5CE2}"/>
              </a:ext>
            </a:extLst>
          </p:cNvPr>
          <p:cNvSpPr txBox="1">
            <a:spLocks/>
          </p:cNvSpPr>
          <p:nvPr/>
        </p:nvSpPr>
        <p:spPr>
          <a:xfrm>
            <a:off x="0" y="637806"/>
            <a:ext cx="631371" cy="36512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1C1F-DDD9-438F-974A-6E17C5EA975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46124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C2457-D6E7-D9E1-646A-A74A236A9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BAAF3-E7A1-8C85-1EE6-370F3DC0D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/>
              <a:t>Conclusion 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72C339-41E2-BF41-58DB-97B48F6866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Exciton in the Bulk of Hematite</a:t>
            </a:r>
          </a:p>
        </p:txBody>
      </p:sp>
    </p:spTree>
    <p:extLst>
      <p:ext uri="{BB962C8B-B14F-4D97-AF65-F5344CB8AC3E}">
        <p14:creationId xmlns:p14="http://schemas.microsoft.com/office/powerpoint/2010/main" val="15865761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ilhouette of a person's head&#10;&#10;AI-generated content may be incorrect.">
            <a:extLst>
              <a:ext uri="{FF2B5EF4-FFF2-40B4-BE49-F238E27FC236}">
                <a16:creationId xmlns:a16="http://schemas.microsoft.com/office/drawing/2014/main" id="{71CDAAE9-B8E9-5D6F-ABEF-D2A13B3D51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41" t="5561" r="3021" b="23184"/>
          <a:stretch>
            <a:fillRect/>
          </a:stretch>
        </p:blipFill>
        <p:spPr>
          <a:xfrm>
            <a:off x="4322102" y="1072393"/>
            <a:ext cx="3565491" cy="4181442"/>
          </a:xfrm>
          <a:prstGeom prst="rect">
            <a:avLst/>
          </a:prstGeom>
        </p:spPr>
      </p:pic>
      <p:sp>
        <p:nvSpPr>
          <p:cNvPr id="3" name="Line Callout 2 13">
            <a:extLst>
              <a:ext uri="{FF2B5EF4-FFF2-40B4-BE49-F238E27FC236}">
                <a16:creationId xmlns:a16="http://schemas.microsoft.com/office/drawing/2014/main" id="{A619AE22-9B7A-5700-AC11-A73E1C62C18B}"/>
              </a:ext>
            </a:extLst>
          </p:cNvPr>
          <p:cNvSpPr/>
          <p:nvPr/>
        </p:nvSpPr>
        <p:spPr>
          <a:xfrm>
            <a:off x="7960692" y="1185875"/>
            <a:ext cx="3840480" cy="12801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Electron–hole separation radius matches experiment</a:t>
            </a:r>
            <a:endParaRPr lang="en-US" sz="1600" b="1" baseline="30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" name="Line Callout 2 14">
            <a:extLst>
              <a:ext uri="{FF2B5EF4-FFF2-40B4-BE49-F238E27FC236}">
                <a16:creationId xmlns:a16="http://schemas.microsoft.com/office/drawing/2014/main" id="{1264922A-AA1A-2528-B583-32FB1B1134A8}"/>
              </a:ext>
            </a:extLst>
          </p:cNvPr>
          <p:cNvSpPr/>
          <p:nvPr/>
        </p:nvSpPr>
        <p:spPr>
          <a:xfrm>
            <a:off x="8028846" y="2820595"/>
            <a:ext cx="3840480" cy="12801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175">
            <a:solidFill>
              <a:srgbClr val="E6E7E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Computed electron/hole vibrations match experiment</a:t>
            </a:r>
            <a:endParaRPr lang="en-US" sz="1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6" name="Line Callout 2 16">
            <a:extLst>
              <a:ext uri="{FF2B5EF4-FFF2-40B4-BE49-F238E27FC236}">
                <a16:creationId xmlns:a16="http://schemas.microsoft.com/office/drawing/2014/main" id="{8C38CFE6-3300-FBB6-26DE-FFC470AB6063}"/>
              </a:ext>
            </a:extLst>
          </p:cNvPr>
          <p:cNvSpPr>
            <a:spLocks/>
          </p:cNvSpPr>
          <p:nvPr/>
        </p:nvSpPr>
        <p:spPr>
          <a:xfrm>
            <a:off x="279885" y="1172342"/>
            <a:ext cx="3840480" cy="12801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175">
            <a:solidFill>
              <a:srgbClr val="9B8578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O 2p → Fe 3d excitation matches experiment</a:t>
            </a:r>
            <a:endParaRPr lang="en-US" sz="1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AC6FA40-4998-039A-2B05-5D0CF76C6EC4}"/>
              </a:ext>
            </a:extLst>
          </p:cNvPr>
          <p:cNvGrpSpPr/>
          <p:nvPr/>
        </p:nvGrpSpPr>
        <p:grpSpPr>
          <a:xfrm>
            <a:off x="5116531" y="1372915"/>
            <a:ext cx="2120465" cy="1714688"/>
            <a:chOff x="5320246" y="1261187"/>
            <a:chExt cx="2120465" cy="1714688"/>
          </a:xfrm>
        </p:grpSpPr>
        <p:sp>
          <p:nvSpPr>
            <p:cNvPr id="9" name="Freeform 19">
              <a:extLst>
                <a:ext uri="{FF2B5EF4-FFF2-40B4-BE49-F238E27FC236}">
                  <a16:creationId xmlns:a16="http://schemas.microsoft.com/office/drawing/2014/main" id="{6A070B19-9C89-203F-4A9F-B964C39BF0F6}"/>
                </a:ext>
              </a:extLst>
            </p:cNvPr>
            <p:cNvSpPr/>
            <p:nvPr/>
          </p:nvSpPr>
          <p:spPr>
            <a:xfrm>
              <a:off x="5644321" y="1261187"/>
              <a:ext cx="939146" cy="924878"/>
            </a:xfrm>
            <a:custGeom>
              <a:avLst/>
              <a:gdLst>
                <a:gd name="connsiteX0" fmla="*/ 1106997 w 2213994"/>
                <a:gd name="connsiteY0" fmla="*/ 432449 h 2180359"/>
                <a:gd name="connsiteX1" fmla="*/ 431357 w 2213994"/>
                <a:gd name="connsiteY1" fmla="*/ 1108089 h 2180359"/>
                <a:gd name="connsiteX2" fmla="*/ 1106997 w 2213994"/>
                <a:gd name="connsiteY2" fmla="*/ 1783729 h 2180359"/>
                <a:gd name="connsiteX3" fmla="*/ 1782637 w 2213994"/>
                <a:gd name="connsiteY3" fmla="*/ 1108089 h 2180359"/>
                <a:gd name="connsiteX4" fmla="*/ 1106997 w 2213994"/>
                <a:gd name="connsiteY4" fmla="*/ 432449 h 2180359"/>
                <a:gd name="connsiteX5" fmla="*/ 1016339 w 2213994"/>
                <a:gd name="connsiteY5" fmla="*/ 0 h 2180359"/>
                <a:gd name="connsiteX6" fmla="*/ 1197655 w 2213994"/>
                <a:gd name="connsiteY6" fmla="*/ 0 h 2180359"/>
                <a:gd name="connsiteX7" fmla="*/ 1237062 w 2213994"/>
                <a:gd name="connsiteY7" fmla="*/ 223520 h 2180359"/>
                <a:gd name="connsiteX8" fmla="*/ 1575952 w 2213994"/>
                <a:gd name="connsiteY8" fmla="*/ 346866 h 2180359"/>
                <a:gd name="connsiteX9" fmla="*/ 1749815 w 2213994"/>
                <a:gd name="connsiteY9" fmla="*/ 200970 h 2180359"/>
                <a:gd name="connsiteX10" fmla="*/ 1888711 w 2213994"/>
                <a:gd name="connsiteY10" fmla="*/ 317518 h 2180359"/>
                <a:gd name="connsiteX11" fmla="*/ 1775222 w 2213994"/>
                <a:gd name="connsiteY11" fmla="*/ 514074 h 2180359"/>
                <a:gd name="connsiteX12" fmla="*/ 1955541 w 2213994"/>
                <a:gd name="connsiteY12" fmla="*/ 826396 h 2180359"/>
                <a:gd name="connsiteX13" fmla="*/ 2182509 w 2213994"/>
                <a:gd name="connsiteY13" fmla="*/ 826390 h 2180359"/>
                <a:gd name="connsiteX14" fmla="*/ 2213994 w 2213994"/>
                <a:gd name="connsiteY14" fmla="*/ 1004952 h 2180359"/>
                <a:gd name="connsiteX15" fmla="*/ 2000713 w 2213994"/>
                <a:gd name="connsiteY15" fmla="*/ 1082574 h 2180359"/>
                <a:gd name="connsiteX16" fmla="*/ 1938089 w 2213994"/>
                <a:gd name="connsiteY16" fmla="*/ 1437734 h 2180359"/>
                <a:gd name="connsiteX17" fmla="*/ 2111959 w 2213994"/>
                <a:gd name="connsiteY17" fmla="*/ 1583621 h 2180359"/>
                <a:gd name="connsiteX18" fmla="*/ 2021301 w 2213994"/>
                <a:gd name="connsiteY18" fmla="*/ 1740646 h 2180359"/>
                <a:gd name="connsiteX19" fmla="*/ 1808024 w 2213994"/>
                <a:gd name="connsiteY19" fmla="*/ 1663013 h 2180359"/>
                <a:gd name="connsiteX20" fmla="*/ 1531759 w 2213994"/>
                <a:gd name="connsiteY20" fmla="*/ 1894827 h 2180359"/>
                <a:gd name="connsiteX21" fmla="*/ 1571177 w 2213994"/>
                <a:gd name="connsiteY21" fmla="*/ 2118345 h 2180359"/>
                <a:gd name="connsiteX22" fmla="*/ 1400795 w 2213994"/>
                <a:gd name="connsiteY22" fmla="*/ 2180359 h 2180359"/>
                <a:gd name="connsiteX23" fmla="*/ 1287316 w 2213994"/>
                <a:gd name="connsiteY23" fmla="*/ 1983797 h 2180359"/>
                <a:gd name="connsiteX24" fmla="*/ 926677 w 2213994"/>
                <a:gd name="connsiteY24" fmla="*/ 1983797 h 2180359"/>
                <a:gd name="connsiteX25" fmla="*/ 813199 w 2213994"/>
                <a:gd name="connsiteY25" fmla="*/ 2180359 h 2180359"/>
                <a:gd name="connsiteX26" fmla="*/ 642817 w 2213994"/>
                <a:gd name="connsiteY26" fmla="*/ 2118345 h 2180359"/>
                <a:gd name="connsiteX27" fmla="*/ 682236 w 2213994"/>
                <a:gd name="connsiteY27" fmla="*/ 1894827 h 2180359"/>
                <a:gd name="connsiteX28" fmla="*/ 405971 w 2213994"/>
                <a:gd name="connsiteY28" fmla="*/ 1663013 h 2180359"/>
                <a:gd name="connsiteX29" fmla="*/ 192693 w 2213994"/>
                <a:gd name="connsiteY29" fmla="*/ 1740646 h 2180359"/>
                <a:gd name="connsiteX30" fmla="*/ 102035 w 2213994"/>
                <a:gd name="connsiteY30" fmla="*/ 1583621 h 2180359"/>
                <a:gd name="connsiteX31" fmla="*/ 275905 w 2213994"/>
                <a:gd name="connsiteY31" fmla="*/ 1437734 h 2180359"/>
                <a:gd name="connsiteX32" fmla="*/ 213281 w 2213994"/>
                <a:gd name="connsiteY32" fmla="*/ 1082574 h 2180359"/>
                <a:gd name="connsiteX33" fmla="*/ 0 w 2213994"/>
                <a:gd name="connsiteY33" fmla="*/ 1004952 h 2180359"/>
                <a:gd name="connsiteX34" fmla="*/ 31485 w 2213994"/>
                <a:gd name="connsiteY34" fmla="*/ 826390 h 2180359"/>
                <a:gd name="connsiteX35" fmla="*/ 258452 w 2213994"/>
                <a:gd name="connsiteY35" fmla="*/ 826396 h 2180359"/>
                <a:gd name="connsiteX36" fmla="*/ 438771 w 2213994"/>
                <a:gd name="connsiteY36" fmla="*/ 514074 h 2180359"/>
                <a:gd name="connsiteX37" fmla="*/ 325283 w 2213994"/>
                <a:gd name="connsiteY37" fmla="*/ 317518 h 2180359"/>
                <a:gd name="connsiteX38" fmla="*/ 464179 w 2213994"/>
                <a:gd name="connsiteY38" fmla="*/ 200970 h 2180359"/>
                <a:gd name="connsiteX39" fmla="*/ 638042 w 2213994"/>
                <a:gd name="connsiteY39" fmla="*/ 346866 h 2180359"/>
                <a:gd name="connsiteX40" fmla="*/ 976932 w 2213994"/>
                <a:gd name="connsiteY40" fmla="*/ 223520 h 21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213994" h="2180359">
                  <a:moveTo>
                    <a:pt x="1106997" y="432449"/>
                  </a:moveTo>
                  <a:cubicBezTo>
                    <a:pt x="733851" y="432449"/>
                    <a:pt x="431357" y="734943"/>
                    <a:pt x="431357" y="1108089"/>
                  </a:cubicBezTo>
                  <a:cubicBezTo>
                    <a:pt x="431357" y="1481235"/>
                    <a:pt x="733851" y="1783729"/>
                    <a:pt x="1106997" y="1783729"/>
                  </a:cubicBezTo>
                  <a:cubicBezTo>
                    <a:pt x="1480143" y="1783729"/>
                    <a:pt x="1782637" y="1481235"/>
                    <a:pt x="1782637" y="1108089"/>
                  </a:cubicBezTo>
                  <a:cubicBezTo>
                    <a:pt x="1782637" y="734943"/>
                    <a:pt x="1480143" y="432449"/>
                    <a:pt x="1106997" y="432449"/>
                  </a:cubicBezTo>
                  <a:close/>
                  <a:moveTo>
                    <a:pt x="1016339" y="0"/>
                  </a:moveTo>
                  <a:lnTo>
                    <a:pt x="1197655" y="0"/>
                  </a:lnTo>
                  <a:lnTo>
                    <a:pt x="1237062" y="223520"/>
                  </a:lnTo>
                  <a:cubicBezTo>
                    <a:pt x="1357231" y="241189"/>
                    <a:pt x="1472539" y="283158"/>
                    <a:pt x="1575952" y="346866"/>
                  </a:cubicBezTo>
                  <a:lnTo>
                    <a:pt x="1749815" y="200970"/>
                  </a:lnTo>
                  <a:lnTo>
                    <a:pt x="1888711" y="317518"/>
                  </a:lnTo>
                  <a:lnTo>
                    <a:pt x="1775222" y="514074"/>
                  </a:lnTo>
                  <a:cubicBezTo>
                    <a:pt x="1855919" y="604853"/>
                    <a:pt x="1917273" y="711121"/>
                    <a:pt x="1955541" y="826396"/>
                  </a:cubicBezTo>
                  <a:lnTo>
                    <a:pt x="2182509" y="826390"/>
                  </a:lnTo>
                  <a:lnTo>
                    <a:pt x="2213994" y="1004952"/>
                  </a:lnTo>
                  <a:lnTo>
                    <a:pt x="2000713" y="1082574"/>
                  </a:lnTo>
                  <a:cubicBezTo>
                    <a:pt x="2004179" y="1203985"/>
                    <a:pt x="1982871" y="1324830"/>
                    <a:pt x="1938089" y="1437734"/>
                  </a:cubicBezTo>
                  <a:lnTo>
                    <a:pt x="2111959" y="1583621"/>
                  </a:lnTo>
                  <a:lnTo>
                    <a:pt x="2021301" y="1740646"/>
                  </a:lnTo>
                  <a:lnTo>
                    <a:pt x="1808024" y="1663013"/>
                  </a:lnTo>
                  <a:cubicBezTo>
                    <a:pt x="1732638" y="1758248"/>
                    <a:pt x="1638637" y="1837123"/>
                    <a:pt x="1531759" y="1894827"/>
                  </a:cubicBezTo>
                  <a:lnTo>
                    <a:pt x="1571177" y="2118345"/>
                  </a:lnTo>
                  <a:lnTo>
                    <a:pt x="1400795" y="2180359"/>
                  </a:lnTo>
                  <a:lnTo>
                    <a:pt x="1287316" y="1983797"/>
                  </a:lnTo>
                  <a:cubicBezTo>
                    <a:pt x="1168351" y="2008293"/>
                    <a:pt x="1045642" y="2008293"/>
                    <a:pt x="926677" y="1983797"/>
                  </a:cubicBezTo>
                  <a:lnTo>
                    <a:pt x="813199" y="2180359"/>
                  </a:lnTo>
                  <a:lnTo>
                    <a:pt x="642817" y="2118345"/>
                  </a:lnTo>
                  <a:lnTo>
                    <a:pt x="682236" y="1894827"/>
                  </a:lnTo>
                  <a:cubicBezTo>
                    <a:pt x="575358" y="1837123"/>
                    <a:pt x="481357" y="1758247"/>
                    <a:pt x="405971" y="1663013"/>
                  </a:cubicBezTo>
                  <a:lnTo>
                    <a:pt x="192693" y="1740646"/>
                  </a:lnTo>
                  <a:lnTo>
                    <a:pt x="102035" y="1583621"/>
                  </a:lnTo>
                  <a:lnTo>
                    <a:pt x="275905" y="1437734"/>
                  </a:lnTo>
                  <a:cubicBezTo>
                    <a:pt x="231123" y="1324830"/>
                    <a:pt x="209814" y="1203985"/>
                    <a:pt x="213281" y="1082574"/>
                  </a:cubicBezTo>
                  <a:lnTo>
                    <a:pt x="0" y="1004952"/>
                  </a:lnTo>
                  <a:lnTo>
                    <a:pt x="31485" y="826390"/>
                  </a:lnTo>
                  <a:lnTo>
                    <a:pt x="258452" y="826396"/>
                  </a:lnTo>
                  <a:cubicBezTo>
                    <a:pt x="296720" y="711121"/>
                    <a:pt x="358074" y="604852"/>
                    <a:pt x="438771" y="514074"/>
                  </a:cubicBezTo>
                  <a:lnTo>
                    <a:pt x="325283" y="317518"/>
                  </a:lnTo>
                  <a:lnTo>
                    <a:pt x="464179" y="200970"/>
                  </a:lnTo>
                  <a:lnTo>
                    <a:pt x="638042" y="346866"/>
                  </a:lnTo>
                  <a:cubicBezTo>
                    <a:pt x="741454" y="283158"/>
                    <a:pt x="856763" y="241190"/>
                    <a:pt x="976932" y="223520"/>
                  </a:cubicBez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81CE7CDC-F233-B71D-4ECB-47D04325D38F}"/>
                </a:ext>
              </a:extLst>
            </p:cNvPr>
            <p:cNvSpPr/>
            <p:nvPr/>
          </p:nvSpPr>
          <p:spPr>
            <a:xfrm>
              <a:off x="6176764" y="1938011"/>
              <a:ext cx="1053874" cy="1037864"/>
            </a:xfrm>
            <a:custGeom>
              <a:avLst/>
              <a:gdLst>
                <a:gd name="connsiteX0" fmla="*/ 1106997 w 2213994"/>
                <a:gd name="connsiteY0" fmla="*/ 561989 h 2180359"/>
                <a:gd name="connsiteX1" fmla="*/ 560897 w 2213994"/>
                <a:gd name="connsiteY1" fmla="*/ 1108089 h 2180359"/>
                <a:gd name="connsiteX2" fmla="*/ 1106997 w 2213994"/>
                <a:gd name="connsiteY2" fmla="*/ 1654189 h 2180359"/>
                <a:gd name="connsiteX3" fmla="*/ 1653097 w 2213994"/>
                <a:gd name="connsiteY3" fmla="*/ 1108089 h 2180359"/>
                <a:gd name="connsiteX4" fmla="*/ 1106997 w 2213994"/>
                <a:gd name="connsiteY4" fmla="*/ 561989 h 2180359"/>
                <a:gd name="connsiteX5" fmla="*/ 1016339 w 2213994"/>
                <a:gd name="connsiteY5" fmla="*/ 0 h 2180359"/>
                <a:gd name="connsiteX6" fmla="*/ 1197655 w 2213994"/>
                <a:gd name="connsiteY6" fmla="*/ 0 h 2180359"/>
                <a:gd name="connsiteX7" fmla="*/ 1237062 w 2213994"/>
                <a:gd name="connsiteY7" fmla="*/ 223520 h 2180359"/>
                <a:gd name="connsiteX8" fmla="*/ 1575952 w 2213994"/>
                <a:gd name="connsiteY8" fmla="*/ 346866 h 2180359"/>
                <a:gd name="connsiteX9" fmla="*/ 1749815 w 2213994"/>
                <a:gd name="connsiteY9" fmla="*/ 200970 h 2180359"/>
                <a:gd name="connsiteX10" fmla="*/ 1888711 w 2213994"/>
                <a:gd name="connsiteY10" fmla="*/ 317518 h 2180359"/>
                <a:gd name="connsiteX11" fmla="*/ 1775222 w 2213994"/>
                <a:gd name="connsiteY11" fmla="*/ 514074 h 2180359"/>
                <a:gd name="connsiteX12" fmla="*/ 1955541 w 2213994"/>
                <a:gd name="connsiteY12" fmla="*/ 826396 h 2180359"/>
                <a:gd name="connsiteX13" fmla="*/ 2182509 w 2213994"/>
                <a:gd name="connsiteY13" fmla="*/ 826390 h 2180359"/>
                <a:gd name="connsiteX14" fmla="*/ 2213994 w 2213994"/>
                <a:gd name="connsiteY14" fmla="*/ 1004952 h 2180359"/>
                <a:gd name="connsiteX15" fmla="*/ 2000713 w 2213994"/>
                <a:gd name="connsiteY15" fmla="*/ 1082574 h 2180359"/>
                <a:gd name="connsiteX16" fmla="*/ 1938089 w 2213994"/>
                <a:gd name="connsiteY16" fmla="*/ 1437734 h 2180359"/>
                <a:gd name="connsiteX17" fmla="*/ 2111959 w 2213994"/>
                <a:gd name="connsiteY17" fmla="*/ 1583621 h 2180359"/>
                <a:gd name="connsiteX18" fmla="*/ 2021301 w 2213994"/>
                <a:gd name="connsiteY18" fmla="*/ 1740646 h 2180359"/>
                <a:gd name="connsiteX19" fmla="*/ 1808024 w 2213994"/>
                <a:gd name="connsiteY19" fmla="*/ 1663013 h 2180359"/>
                <a:gd name="connsiteX20" fmla="*/ 1531759 w 2213994"/>
                <a:gd name="connsiteY20" fmla="*/ 1894827 h 2180359"/>
                <a:gd name="connsiteX21" fmla="*/ 1571177 w 2213994"/>
                <a:gd name="connsiteY21" fmla="*/ 2118345 h 2180359"/>
                <a:gd name="connsiteX22" fmla="*/ 1400795 w 2213994"/>
                <a:gd name="connsiteY22" fmla="*/ 2180359 h 2180359"/>
                <a:gd name="connsiteX23" fmla="*/ 1287316 w 2213994"/>
                <a:gd name="connsiteY23" fmla="*/ 1983797 h 2180359"/>
                <a:gd name="connsiteX24" fmla="*/ 926677 w 2213994"/>
                <a:gd name="connsiteY24" fmla="*/ 1983797 h 2180359"/>
                <a:gd name="connsiteX25" fmla="*/ 813199 w 2213994"/>
                <a:gd name="connsiteY25" fmla="*/ 2180359 h 2180359"/>
                <a:gd name="connsiteX26" fmla="*/ 642817 w 2213994"/>
                <a:gd name="connsiteY26" fmla="*/ 2118345 h 2180359"/>
                <a:gd name="connsiteX27" fmla="*/ 682236 w 2213994"/>
                <a:gd name="connsiteY27" fmla="*/ 1894827 h 2180359"/>
                <a:gd name="connsiteX28" fmla="*/ 405971 w 2213994"/>
                <a:gd name="connsiteY28" fmla="*/ 1663013 h 2180359"/>
                <a:gd name="connsiteX29" fmla="*/ 192693 w 2213994"/>
                <a:gd name="connsiteY29" fmla="*/ 1740646 h 2180359"/>
                <a:gd name="connsiteX30" fmla="*/ 102035 w 2213994"/>
                <a:gd name="connsiteY30" fmla="*/ 1583621 h 2180359"/>
                <a:gd name="connsiteX31" fmla="*/ 275905 w 2213994"/>
                <a:gd name="connsiteY31" fmla="*/ 1437734 h 2180359"/>
                <a:gd name="connsiteX32" fmla="*/ 213281 w 2213994"/>
                <a:gd name="connsiteY32" fmla="*/ 1082574 h 2180359"/>
                <a:gd name="connsiteX33" fmla="*/ 0 w 2213994"/>
                <a:gd name="connsiteY33" fmla="*/ 1004952 h 2180359"/>
                <a:gd name="connsiteX34" fmla="*/ 31485 w 2213994"/>
                <a:gd name="connsiteY34" fmla="*/ 826390 h 2180359"/>
                <a:gd name="connsiteX35" fmla="*/ 258452 w 2213994"/>
                <a:gd name="connsiteY35" fmla="*/ 826396 h 2180359"/>
                <a:gd name="connsiteX36" fmla="*/ 438771 w 2213994"/>
                <a:gd name="connsiteY36" fmla="*/ 514074 h 2180359"/>
                <a:gd name="connsiteX37" fmla="*/ 325283 w 2213994"/>
                <a:gd name="connsiteY37" fmla="*/ 317518 h 2180359"/>
                <a:gd name="connsiteX38" fmla="*/ 464179 w 2213994"/>
                <a:gd name="connsiteY38" fmla="*/ 200970 h 2180359"/>
                <a:gd name="connsiteX39" fmla="*/ 638042 w 2213994"/>
                <a:gd name="connsiteY39" fmla="*/ 346866 h 2180359"/>
                <a:gd name="connsiteX40" fmla="*/ 976932 w 2213994"/>
                <a:gd name="connsiteY40" fmla="*/ 223520 h 21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213994" h="2180359">
                  <a:moveTo>
                    <a:pt x="1106997" y="561989"/>
                  </a:moveTo>
                  <a:cubicBezTo>
                    <a:pt x="805394" y="561989"/>
                    <a:pt x="560897" y="806486"/>
                    <a:pt x="560897" y="1108089"/>
                  </a:cubicBezTo>
                  <a:cubicBezTo>
                    <a:pt x="560897" y="1409692"/>
                    <a:pt x="805394" y="1654189"/>
                    <a:pt x="1106997" y="1654189"/>
                  </a:cubicBezTo>
                  <a:cubicBezTo>
                    <a:pt x="1408600" y="1654189"/>
                    <a:pt x="1653097" y="1409692"/>
                    <a:pt x="1653097" y="1108089"/>
                  </a:cubicBezTo>
                  <a:cubicBezTo>
                    <a:pt x="1653097" y="806486"/>
                    <a:pt x="1408600" y="561989"/>
                    <a:pt x="1106997" y="561989"/>
                  </a:cubicBezTo>
                  <a:close/>
                  <a:moveTo>
                    <a:pt x="1016339" y="0"/>
                  </a:moveTo>
                  <a:lnTo>
                    <a:pt x="1197655" y="0"/>
                  </a:lnTo>
                  <a:lnTo>
                    <a:pt x="1237062" y="223520"/>
                  </a:lnTo>
                  <a:cubicBezTo>
                    <a:pt x="1357231" y="241189"/>
                    <a:pt x="1472539" y="283158"/>
                    <a:pt x="1575952" y="346866"/>
                  </a:cubicBezTo>
                  <a:lnTo>
                    <a:pt x="1749815" y="200970"/>
                  </a:lnTo>
                  <a:lnTo>
                    <a:pt x="1888711" y="317518"/>
                  </a:lnTo>
                  <a:lnTo>
                    <a:pt x="1775222" y="514074"/>
                  </a:lnTo>
                  <a:cubicBezTo>
                    <a:pt x="1855919" y="604853"/>
                    <a:pt x="1917273" y="711121"/>
                    <a:pt x="1955541" y="826396"/>
                  </a:cubicBezTo>
                  <a:lnTo>
                    <a:pt x="2182509" y="826390"/>
                  </a:lnTo>
                  <a:lnTo>
                    <a:pt x="2213994" y="1004952"/>
                  </a:lnTo>
                  <a:lnTo>
                    <a:pt x="2000713" y="1082574"/>
                  </a:lnTo>
                  <a:cubicBezTo>
                    <a:pt x="2004179" y="1203985"/>
                    <a:pt x="1982871" y="1324830"/>
                    <a:pt x="1938089" y="1437734"/>
                  </a:cubicBezTo>
                  <a:lnTo>
                    <a:pt x="2111959" y="1583621"/>
                  </a:lnTo>
                  <a:lnTo>
                    <a:pt x="2021301" y="1740646"/>
                  </a:lnTo>
                  <a:lnTo>
                    <a:pt x="1808024" y="1663013"/>
                  </a:lnTo>
                  <a:cubicBezTo>
                    <a:pt x="1732638" y="1758248"/>
                    <a:pt x="1638637" y="1837123"/>
                    <a:pt x="1531759" y="1894827"/>
                  </a:cubicBezTo>
                  <a:lnTo>
                    <a:pt x="1571177" y="2118345"/>
                  </a:lnTo>
                  <a:lnTo>
                    <a:pt x="1400795" y="2180359"/>
                  </a:lnTo>
                  <a:lnTo>
                    <a:pt x="1287316" y="1983797"/>
                  </a:lnTo>
                  <a:cubicBezTo>
                    <a:pt x="1168351" y="2008293"/>
                    <a:pt x="1045642" y="2008293"/>
                    <a:pt x="926677" y="1983797"/>
                  </a:cubicBezTo>
                  <a:lnTo>
                    <a:pt x="813199" y="2180359"/>
                  </a:lnTo>
                  <a:lnTo>
                    <a:pt x="642817" y="2118345"/>
                  </a:lnTo>
                  <a:lnTo>
                    <a:pt x="682236" y="1894827"/>
                  </a:lnTo>
                  <a:cubicBezTo>
                    <a:pt x="575358" y="1837123"/>
                    <a:pt x="481357" y="1758247"/>
                    <a:pt x="405971" y="1663013"/>
                  </a:cubicBezTo>
                  <a:lnTo>
                    <a:pt x="192693" y="1740646"/>
                  </a:lnTo>
                  <a:lnTo>
                    <a:pt x="102035" y="1583621"/>
                  </a:lnTo>
                  <a:lnTo>
                    <a:pt x="275905" y="1437734"/>
                  </a:lnTo>
                  <a:cubicBezTo>
                    <a:pt x="231123" y="1324830"/>
                    <a:pt x="209814" y="1203985"/>
                    <a:pt x="213281" y="1082574"/>
                  </a:cubicBezTo>
                  <a:lnTo>
                    <a:pt x="0" y="1004952"/>
                  </a:lnTo>
                  <a:lnTo>
                    <a:pt x="31485" y="826390"/>
                  </a:lnTo>
                  <a:lnTo>
                    <a:pt x="258452" y="826396"/>
                  </a:lnTo>
                  <a:cubicBezTo>
                    <a:pt x="296720" y="711121"/>
                    <a:pt x="358074" y="604852"/>
                    <a:pt x="438771" y="514074"/>
                  </a:cubicBezTo>
                  <a:lnTo>
                    <a:pt x="325283" y="317518"/>
                  </a:lnTo>
                  <a:lnTo>
                    <a:pt x="464179" y="200970"/>
                  </a:lnTo>
                  <a:lnTo>
                    <a:pt x="638042" y="346866"/>
                  </a:lnTo>
                  <a:cubicBezTo>
                    <a:pt x="741454" y="283158"/>
                    <a:pt x="856763" y="241190"/>
                    <a:pt x="976932" y="223520"/>
                  </a:cubicBez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75EA339F-752F-98D9-564F-5EF8D085FA79}"/>
                </a:ext>
              </a:extLst>
            </p:cNvPr>
            <p:cNvSpPr/>
            <p:nvPr/>
          </p:nvSpPr>
          <p:spPr>
            <a:xfrm>
              <a:off x="6564418" y="1365188"/>
              <a:ext cx="597497" cy="648321"/>
            </a:xfrm>
            <a:custGeom>
              <a:avLst/>
              <a:gdLst>
                <a:gd name="connsiteX0" fmla="*/ 731630 w 1463260"/>
                <a:gd name="connsiteY0" fmla="*/ 406741 h 1587726"/>
                <a:gd name="connsiteX1" fmla="*/ 344508 w 1463260"/>
                <a:gd name="connsiteY1" fmla="*/ 793863 h 1587726"/>
                <a:gd name="connsiteX2" fmla="*/ 731630 w 1463260"/>
                <a:gd name="connsiteY2" fmla="*/ 1180985 h 1587726"/>
                <a:gd name="connsiteX3" fmla="*/ 1118752 w 1463260"/>
                <a:gd name="connsiteY3" fmla="*/ 793863 h 1587726"/>
                <a:gd name="connsiteX4" fmla="*/ 731630 w 1463260"/>
                <a:gd name="connsiteY4" fmla="*/ 406741 h 1587726"/>
                <a:gd name="connsiteX5" fmla="*/ 643381 w 1463260"/>
                <a:gd name="connsiteY5" fmla="*/ 0 h 1587726"/>
                <a:gd name="connsiteX6" fmla="*/ 819879 w 1463260"/>
                <a:gd name="connsiteY6" fmla="*/ 0 h 1587726"/>
                <a:gd name="connsiteX7" fmla="*/ 877198 w 1463260"/>
                <a:gd name="connsiteY7" fmla="*/ 243840 h 1587726"/>
                <a:gd name="connsiteX8" fmla="*/ 1078555 w 1463260"/>
                <a:gd name="connsiteY8" fmla="*/ 342910 h 1587726"/>
                <a:gd name="connsiteX9" fmla="*/ 1135181 w 1463260"/>
                <a:gd name="connsiteY9" fmla="*/ 392786 h 1587726"/>
                <a:gd name="connsiteX10" fmla="*/ 1135180 w 1463260"/>
                <a:gd name="connsiteY10" fmla="*/ 392786 h 1587726"/>
                <a:gd name="connsiteX11" fmla="*/ 1135181 w 1463260"/>
                <a:gd name="connsiteY11" fmla="*/ 392786 h 1587726"/>
                <a:gd name="connsiteX12" fmla="*/ 1135181 w 1463260"/>
                <a:gd name="connsiteY12" fmla="*/ 392786 h 1587726"/>
                <a:gd name="connsiteX13" fmla="*/ 1375011 w 1463260"/>
                <a:gd name="connsiteY13" fmla="*/ 320506 h 1587726"/>
                <a:gd name="connsiteX14" fmla="*/ 1463260 w 1463260"/>
                <a:gd name="connsiteY14" fmla="*/ 473357 h 1587726"/>
                <a:gd name="connsiteX15" fmla="*/ 1280748 w 1463260"/>
                <a:gd name="connsiteY15" fmla="*/ 644917 h 1587726"/>
                <a:gd name="connsiteX16" fmla="*/ 1280748 w 1463260"/>
                <a:gd name="connsiteY16" fmla="*/ 942810 h 1587726"/>
                <a:gd name="connsiteX17" fmla="*/ 1463260 w 1463260"/>
                <a:gd name="connsiteY17" fmla="*/ 1114369 h 1587726"/>
                <a:gd name="connsiteX18" fmla="*/ 1375011 w 1463260"/>
                <a:gd name="connsiteY18" fmla="*/ 1267220 h 1587726"/>
                <a:gd name="connsiteX19" fmla="*/ 1135180 w 1463260"/>
                <a:gd name="connsiteY19" fmla="*/ 1194940 h 1587726"/>
                <a:gd name="connsiteX20" fmla="*/ 877197 w 1463260"/>
                <a:gd name="connsiteY20" fmla="*/ 1343886 h 1587726"/>
                <a:gd name="connsiteX21" fmla="*/ 819879 w 1463260"/>
                <a:gd name="connsiteY21" fmla="*/ 1587726 h 1587726"/>
                <a:gd name="connsiteX22" fmla="*/ 643381 w 1463260"/>
                <a:gd name="connsiteY22" fmla="*/ 1587726 h 1587726"/>
                <a:gd name="connsiteX23" fmla="*/ 586062 w 1463260"/>
                <a:gd name="connsiteY23" fmla="*/ 1343886 h 1587726"/>
                <a:gd name="connsiteX24" fmla="*/ 328079 w 1463260"/>
                <a:gd name="connsiteY24" fmla="*/ 1194940 h 1587726"/>
                <a:gd name="connsiteX25" fmla="*/ 88249 w 1463260"/>
                <a:gd name="connsiteY25" fmla="*/ 1267220 h 1587726"/>
                <a:gd name="connsiteX26" fmla="*/ 0 w 1463260"/>
                <a:gd name="connsiteY26" fmla="*/ 1114369 h 1587726"/>
                <a:gd name="connsiteX27" fmla="*/ 182512 w 1463260"/>
                <a:gd name="connsiteY27" fmla="*/ 942809 h 1587726"/>
                <a:gd name="connsiteX28" fmla="*/ 182512 w 1463260"/>
                <a:gd name="connsiteY28" fmla="*/ 644916 h 1587726"/>
                <a:gd name="connsiteX29" fmla="*/ 0 w 1463260"/>
                <a:gd name="connsiteY29" fmla="*/ 473357 h 1587726"/>
                <a:gd name="connsiteX30" fmla="*/ 88249 w 1463260"/>
                <a:gd name="connsiteY30" fmla="*/ 320506 h 1587726"/>
                <a:gd name="connsiteX31" fmla="*/ 328080 w 1463260"/>
                <a:gd name="connsiteY31" fmla="*/ 392786 h 1587726"/>
                <a:gd name="connsiteX32" fmla="*/ 586063 w 1463260"/>
                <a:gd name="connsiteY32" fmla="*/ 243840 h 158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463260" h="1587726">
                  <a:moveTo>
                    <a:pt x="731630" y="406741"/>
                  </a:moveTo>
                  <a:cubicBezTo>
                    <a:pt x="517828" y="406741"/>
                    <a:pt x="344508" y="580061"/>
                    <a:pt x="344508" y="793863"/>
                  </a:cubicBezTo>
                  <a:cubicBezTo>
                    <a:pt x="344508" y="1007665"/>
                    <a:pt x="517828" y="1180985"/>
                    <a:pt x="731630" y="1180985"/>
                  </a:cubicBezTo>
                  <a:cubicBezTo>
                    <a:pt x="945432" y="1180985"/>
                    <a:pt x="1118752" y="1007665"/>
                    <a:pt x="1118752" y="793863"/>
                  </a:cubicBezTo>
                  <a:cubicBezTo>
                    <a:pt x="1118752" y="580061"/>
                    <a:pt x="945432" y="406741"/>
                    <a:pt x="731630" y="406741"/>
                  </a:cubicBezTo>
                  <a:close/>
                  <a:moveTo>
                    <a:pt x="643381" y="0"/>
                  </a:moveTo>
                  <a:lnTo>
                    <a:pt x="819879" y="0"/>
                  </a:lnTo>
                  <a:lnTo>
                    <a:pt x="877198" y="243840"/>
                  </a:lnTo>
                  <a:cubicBezTo>
                    <a:pt x="950470" y="263232"/>
                    <a:pt x="1018877" y="296999"/>
                    <a:pt x="1078555" y="342910"/>
                  </a:cubicBezTo>
                  <a:lnTo>
                    <a:pt x="1135181" y="392786"/>
                  </a:lnTo>
                  <a:lnTo>
                    <a:pt x="1135180" y="392786"/>
                  </a:lnTo>
                  <a:lnTo>
                    <a:pt x="1135181" y="392786"/>
                  </a:lnTo>
                  <a:lnTo>
                    <a:pt x="1135181" y="392786"/>
                  </a:lnTo>
                  <a:lnTo>
                    <a:pt x="1375011" y="320506"/>
                  </a:lnTo>
                  <a:lnTo>
                    <a:pt x="1463260" y="473357"/>
                  </a:lnTo>
                  <a:lnTo>
                    <a:pt x="1280748" y="644917"/>
                  </a:lnTo>
                  <a:cubicBezTo>
                    <a:pt x="1307204" y="742452"/>
                    <a:pt x="1307204" y="845274"/>
                    <a:pt x="1280748" y="942810"/>
                  </a:cubicBezTo>
                  <a:lnTo>
                    <a:pt x="1463260" y="1114369"/>
                  </a:lnTo>
                  <a:lnTo>
                    <a:pt x="1375011" y="1267220"/>
                  </a:lnTo>
                  <a:lnTo>
                    <a:pt x="1135180" y="1194940"/>
                  </a:lnTo>
                  <a:cubicBezTo>
                    <a:pt x="1063940" y="1266619"/>
                    <a:pt x="974893" y="1318030"/>
                    <a:pt x="877197" y="1343886"/>
                  </a:cubicBezTo>
                  <a:lnTo>
                    <a:pt x="819879" y="1587726"/>
                  </a:lnTo>
                  <a:lnTo>
                    <a:pt x="643381" y="1587726"/>
                  </a:lnTo>
                  <a:lnTo>
                    <a:pt x="586062" y="1343886"/>
                  </a:lnTo>
                  <a:cubicBezTo>
                    <a:pt x="488366" y="1318030"/>
                    <a:pt x="399319" y="1266619"/>
                    <a:pt x="328079" y="1194940"/>
                  </a:cubicBezTo>
                  <a:lnTo>
                    <a:pt x="88249" y="1267220"/>
                  </a:lnTo>
                  <a:lnTo>
                    <a:pt x="0" y="1114369"/>
                  </a:lnTo>
                  <a:lnTo>
                    <a:pt x="182512" y="942809"/>
                  </a:lnTo>
                  <a:cubicBezTo>
                    <a:pt x="156056" y="845274"/>
                    <a:pt x="156056" y="742452"/>
                    <a:pt x="182512" y="644916"/>
                  </a:cubicBezTo>
                  <a:lnTo>
                    <a:pt x="0" y="473357"/>
                  </a:lnTo>
                  <a:lnTo>
                    <a:pt x="88249" y="320506"/>
                  </a:lnTo>
                  <a:lnTo>
                    <a:pt x="328080" y="392786"/>
                  </a:lnTo>
                  <a:cubicBezTo>
                    <a:pt x="399320" y="321107"/>
                    <a:pt x="488367" y="269696"/>
                    <a:pt x="586063" y="24384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4FC6A672-1C42-6472-CFCE-50940D2569AC}"/>
                </a:ext>
              </a:extLst>
            </p:cNvPr>
            <p:cNvSpPr/>
            <p:nvPr/>
          </p:nvSpPr>
          <p:spPr>
            <a:xfrm rot="20700000">
              <a:off x="5569970" y="2102107"/>
              <a:ext cx="662094" cy="718412"/>
            </a:xfrm>
            <a:custGeom>
              <a:avLst/>
              <a:gdLst>
                <a:gd name="connsiteX0" fmla="*/ 823018 w 1433696"/>
                <a:gd name="connsiteY0" fmla="*/ 381592 h 1555648"/>
                <a:gd name="connsiteX1" fmla="*/ 320616 w 1433696"/>
                <a:gd name="connsiteY1" fmla="*/ 671654 h 1555648"/>
                <a:gd name="connsiteX2" fmla="*/ 610678 w 1433696"/>
                <a:gd name="connsiteY2" fmla="*/ 1174056 h 1555648"/>
                <a:gd name="connsiteX3" fmla="*/ 1113080 w 1433696"/>
                <a:gd name="connsiteY3" fmla="*/ 883994 h 1555648"/>
                <a:gd name="connsiteX4" fmla="*/ 823018 w 1433696"/>
                <a:gd name="connsiteY4" fmla="*/ 381592 h 1555648"/>
                <a:gd name="connsiteX5" fmla="*/ 803314 w 1433696"/>
                <a:gd name="connsiteY5" fmla="*/ 0 h 1555648"/>
                <a:gd name="connsiteX6" fmla="*/ 859474 w 1433696"/>
                <a:gd name="connsiteY6" fmla="*/ 238914 h 1555648"/>
                <a:gd name="connsiteX7" fmla="*/ 1112245 w 1433696"/>
                <a:gd name="connsiteY7" fmla="*/ 384851 h 1555648"/>
                <a:gd name="connsiteX8" fmla="*/ 1347230 w 1433696"/>
                <a:gd name="connsiteY8" fmla="*/ 314030 h 1555648"/>
                <a:gd name="connsiteX9" fmla="*/ 1433696 w 1433696"/>
                <a:gd name="connsiteY9" fmla="*/ 463794 h 1555648"/>
                <a:gd name="connsiteX10" fmla="*/ 1254871 w 1433696"/>
                <a:gd name="connsiteY10" fmla="*/ 631887 h 1555648"/>
                <a:gd name="connsiteX11" fmla="*/ 1254871 w 1433696"/>
                <a:gd name="connsiteY11" fmla="*/ 923761 h 1555648"/>
                <a:gd name="connsiteX12" fmla="*/ 1433696 w 1433696"/>
                <a:gd name="connsiteY12" fmla="*/ 1091854 h 1555648"/>
                <a:gd name="connsiteX13" fmla="*/ 1347230 w 1433696"/>
                <a:gd name="connsiteY13" fmla="*/ 1241618 h 1555648"/>
                <a:gd name="connsiteX14" fmla="*/ 1112245 w 1433696"/>
                <a:gd name="connsiteY14" fmla="*/ 1170797 h 1555648"/>
                <a:gd name="connsiteX15" fmla="*/ 859474 w 1433696"/>
                <a:gd name="connsiteY15" fmla="*/ 1316734 h 1555648"/>
                <a:gd name="connsiteX16" fmla="*/ 803314 w 1433696"/>
                <a:gd name="connsiteY16" fmla="*/ 1555648 h 1555648"/>
                <a:gd name="connsiteX17" fmla="*/ 630382 w 1433696"/>
                <a:gd name="connsiteY17" fmla="*/ 1555648 h 1555648"/>
                <a:gd name="connsiteX18" fmla="*/ 574222 w 1433696"/>
                <a:gd name="connsiteY18" fmla="*/ 1316734 h 1555648"/>
                <a:gd name="connsiteX19" fmla="*/ 321451 w 1433696"/>
                <a:gd name="connsiteY19" fmla="*/ 1170797 h 1555648"/>
                <a:gd name="connsiteX20" fmla="*/ 86466 w 1433696"/>
                <a:gd name="connsiteY20" fmla="*/ 1241618 h 1555648"/>
                <a:gd name="connsiteX21" fmla="*/ 0 w 1433696"/>
                <a:gd name="connsiteY21" fmla="*/ 1091854 h 1555648"/>
                <a:gd name="connsiteX22" fmla="*/ 178825 w 1433696"/>
                <a:gd name="connsiteY22" fmla="*/ 923761 h 1555648"/>
                <a:gd name="connsiteX23" fmla="*/ 178825 w 1433696"/>
                <a:gd name="connsiteY23" fmla="*/ 631887 h 1555648"/>
                <a:gd name="connsiteX24" fmla="*/ 0 w 1433696"/>
                <a:gd name="connsiteY24" fmla="*/ 463794 h 1555648"/>
                <a:gd name="connsiteX25" fmla="*/ 86466 w 1433696"/>
                <a:gd name="connsiteY25" fmla="*/ 314030 h 1555648"/>
                <a:gd name="connsiteX26" fmla="*/ 321451 w 1433696"/>
                <a:gd name="connsiteY26" fmla="*/ 384851 h 1555648"/>
                <a:gd name="connsiteX27" fmla="*/ 574222 w 1433696"/>
                <a:gd name="connsiteY27" fmla="*/ 238914 h 1555648"/>
                <a:gd name="connsiteX28" fmla="*/ 630382 w 1433696"/>
                <a:gd name="connsiteY28" fmla="*/ 0 h 1555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433696" h="1555648">
                  <a:moveTo>
                    <a:pt x="823018" y="381592"/>
                  </a:moveTo>
                  <a:cubicBezTo>
                    <a:pt x="604185" y="322955"/>
                    <a:pt x="379252" y="452820"/>
                    <a:pt x="320616" y="671654"/>
                  </a:cubicBezTo>
                  <a:cubicBezTo>
                    <a:pt x="261979" y="890487"/>
                    <a:pt x="391844" y="1115420"/>
                    <a:pt x="610678" y="1174056"/>
                  </a:cubicBezTo>
                  <a:cubicBezTo>
                    <a:pt x="829511" y="1232693"/>
                    <a:pt x="1054444" y="1102828"/>
                    <a:pt x="1113080" y="883994"/>
                  </a:cubicBezTo>
                  <a:cubicBezTo>
                    <a:pt x="1171717" y="665161"/>
                    <a:pt x="1041852" y="440228"/>
                    <a:pt x="823018" y="381592"/>
                  </a:cubicBezTo>
                  <a:close/>
                  <a:moveTo>
                    <a:pt x="803314" y="0"/>
                  </a:moveTo>
                  <a:lnTo>
                    <a:pt x="859474" y="238914"/>
                  </a:lnTo>
                  <a:cubicBezTo>
                    <a:pt x="955196" y="264248"/>
                    <a:pt x="1042444" y="314620"/>
                    <a:pt x="1112245" y="384851"/>
                  </a:cubicBezTo>
                  <a:lnTo>
                    <a:pt x="1347230" y="314030"/>
                  </a:lnTo>
                  <a:lnTo>
                    <a:pt x="1433696" y="463794"/>
                  </a:lnTo>
                  <a:lnTo>
                    <a:pt x="1254871" y="631887"/>
                  </a:lnTo>
                  <a:cubicBezTo>
                    <a:pt x="1280793" y="727452"/>
                    <a:pt x="1280793" y="828197"/>
                    <a:pt x="1254871" y="923761"/>
                  </a:cubicBezTo>
                  <a:lnTo>
                    <a:pt x="1433696" y="1091854"/>
                  </a:lnTo>
                  <a:lnTo>
                    <a:pt x="1347230" y="1241618"/>
                  </a:lnTo>
                  <a:lnTo>
                    <a:pt x="1112245" y="1170797"/>
                  </a:lnTo>
                  <a:cubicBezTo>
                    <a:pt x="1042444" y="1241028"/>
                    <a:pt x="955197" y="1291401"/>
                    <a:pt x="859474" y="1316734"/>
                  </a:cubicBezTo>
                  <a:lnTo>
                    <a:pt x="803314" y="1555648"/>
                  </a:lnTo>
                  <a:lnTo>
                    <a:pt x="630382" y="1555648"/>
                  </a:lnTo>
                  <a:lnTo>
                    <a:pt x="574222" y="1316734"/>
                  </a:lnTo>
                  <a:cubicBezTo>
                    <a:pt x="478500" y="1291400"/>
                    <a:pt x="391252" y="1241028"/>
                    <a:pt x="321451" y="1170797"/>
                  </a:cubicBezTo>
                  <a:lnTo>
                    <a:pt x="86466" y="1241618"/>
                  </a:lnTo>
                  <a:lnTo>
                    <a:pt x="0" y="1091854"/>
                  </a:lnTo>
                  <a:lnTo>
                    <a:pt x="178825" y="923761"/>
                  </a:lnTo>
                  <a:cubicBezTo>
                    <a:pt x="152903" y="828196"/>
                    <a:pt x="152903" y="727451"/>
                    <a:pt x="178825" y="631887"/>
                  </a:cubicBezTo>
                  <a:lnTo>
                    <a:pt x="0" y="463794"/>
                  </a:lnTo>
                  <a:lnTo>
                    <a:pt x="86466" y="314030"/>
                  </a:lnTo>
                  <a:lnTo>
                    <a:pt x="321451" y="384851"/>
                  </a:lnTo>
                  <a:cubicBezTo>
                    <a:pt x="391252" y="314620"/>
                    <a:pt x="478499" y="264247"/>
                    <a:pt x="574222" y="238914"/>
                  </a:cubicBezTo>
                  <a:lnTo>
                    <a:pt x="63038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CCFEFD1A-3F06-E5DE-39F4-259C6C30DC6B}"/>
                </a:ext>
              </a:extLst>
            </p:cNvPr>
            <p:cNvSpPr/>
            <p:nvPr/>
          </p:nvSpPr>
          <p:spPr>
            <a:xfrm>
              <a:off x="5320246" y="1785630"/>
              <a:ext cx="369044" cy="400435"/>
            </a:xfrm>
            <a:custGeom>
              <a:avLst/>
              <a:gdLst>
                <a:gd name="connsiteX0" fmla="*/ 731630 w 1463260"/>
                <a:gd name="connsiteY0" fmla="*/ 406741 h 1587726"/>
                <a:gd name="connsiteX1" fmla="*/ 344508 w 1463260"/>
                <a:gd name="connsiteY1" fmla="*/ 793863 h 1587726"/>
                <a:gd name="connsiteX2" fmla="*/ 731630 w 1463260"/>
                <a:gd name="connsiteY2" fmla="*/ 1180985 h 1587726"/>
                <a:gd name="connsiteX3" fmla="*/ 1118752 w 1463260"/>
                <a:gd name="connsiteY3" fmla="*/ 793863 h 1587726"/>
                <a:gd name="connsiteX4" fmla="*/ 731630 w 1463260"/>
                <a:gd name="connsiteY4" fmla="*/ 406741 h 1587726"/>
                <a:gd name="connsiteX5" fmla="*/ 643381 w 1463260"/>
                <a:gd name="connsiteY5" fmla="*/ 0 h 1587726"/>
                <a:gd name="connsiteX6" fmla="*/ 819879 w 1463260"/>
                <a:gd name="connsiteY6" fmla="*/ 0 h 1587726"/>
                <a:gd name="connsiteX7" fmla="*/ 877198 w 1463260"/>
                <a:gd name="connsiteY7" fmla="*/ 243840 h 1587726"/>
                <a:gd name="connsiteX8" fmla="*/ 1078555 w 1463260"/>
                <a:gd name="connsiteY8" fmla="*/ 342910 h 1587726"/>
                <a:gd name="connsiteX9" fmla="*/ 1135181 w 1463260"/>
                <a:gd name="connsiteY9" fmla="*/ 392786 h 1587726"/>
                <a:gd name="connsiteX10" fmla="*/ 1135180 w 1463260"/>
                <a:gd name="connsiteY10" fmla="*/ 392786 h 1587726"/>
                <a:gd name="connsiteX11" fmla="*/ 1135181 w 1463260"/>
                <a:gd name="connsiteY11" fmla="*/ 392786 h 1587726"/>
                <a:gd name="connsiteX12" fmla="*/ 1135181 w 1463260"/>
                <a:gd name="connsiteY12" fmla="*/ 392786 h 1587726"/>
                <a:gd name="connsiteX13" fmla="*/ 1375011 w 1463260"/>
                <a:gd name="connsiteY13" fmla="*/ 320506 h 1587726"/>
                <a:gd name="connsiteX14" fmla="*/ 1463260 w 1463260"/>
                <a:gd name="connsiteY14" fmla="*/ 473357 h 1587726"/>
                <a:gd name="connsiteX15" fmla="*/ 1280748 w 1463260"/>
                <a:gd name="connsiteY15" fmla="*/ 644917 h 1587726"/>
                <a:gd name="connsiteX16" fmla="*/ 1280748 w 1463260"/>
                <a:gd name="connsiteY16" fmla="*/ 942810 h 1587726"/>
                <a:gd name="connsiteX17" fmla="*/ 1463260 w 1463260"/>
                <a:gd name="connsiteY17" fmla="*/ 1114369 h 1587726"/>
                <a:gd name="connsiteX18" fmla="*/ 1375011 w 1463260"/>
                <a:gd name="connsiteY18" fmla="*/ 1267220 h 1587726"/>
                <a:gd name="connsiteX19" fmla="*/ 1135180 w 1463260"/>
                <a:gd name="connsiteY19" fmla="*/ 1194940 h 1587726"/>
                <a:gd name="connsiteX20" fmla="*/ 877197 w 1463260"/>
                <a:gd name="connsiteY20" fmla="*/ 1343886 h 1587726"/>
                <a:gd name="connsiteX21" fmla="*/ 819879 w 1463260"/>
                <a:gd name="connsiteY21" fmla="*/ 1587726 h 1587726"/>
                <a:gd name="connsiteX22" fmla="*/ 643381 w 1463260"/>
                <a:gd name="connsiteY22" fmla="*/ 1587726 h 1587726"/>
                <a:gd name="connsiteX23" fmla="*/ 586062 w 1463260"/>
                <a:gd name="connsiteY23" fmla="*/ 1343886 h 1587726"/>
                <a:gd name="connsiteX24" fmla="*/ 328079 w 1463260"/>
                <a:gd name="connsiteY24" fmla="*/ 1194940 h 1587726"/>
                <a:gd name="connsiteX25" fmla="*/ 88249 w 1463260"/>
                <a:gd name="connsiteY25" fmla="*/ 1267220 h 1587726"/>
                <a:gd name="connsiteX26" fmla="*/ 0 w 1463260"/>
                <a:gd name="connsiteY26" fmla="*/ 1114369 h 1587726"/>
                <a:gd name="connsiteX27" fmla="*/ 182512 w 1463260"/>
                <a:gd name="connsiteY27" fmla="*/ 942809 h 1587726"/>
                <a:gd name="connsiteX28" fmla="*/ 182512 w 1463260"/>
                <a:gd name="connsiteY28" fmla="*/ 644916 h 1587726"/>
                <a:gd name="connsiteX29" fmla="*/ 0 w 1463260"/>
                <a:gd name="connsiteY29" fmla="*/ 473357 h 1587726"/>
                <a:gd name="connsiteX30" fmla="*/ 88249 w 1463260"/>
                <a:gd name="connsiteY30" fmla="*/ 320506 h 1587726"/>
                <a:gd name="connsiteX31" fmla="*/ 328080 w 1463260"/>
                <a:gd name="connsiteY31" fmla="*/ 392786 h 1587726"/>
                <a:gd name="connsiteX32" fmla="*/ 586063 w 1463260"/>
                <a:gd name="connsiteY32" fmla="*/ 243840 h 158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463260" h="1587726">
                  <a:moveTo>
                    <a:pt x="731630" y="406741"/>
                  </a:moveTo>
                  <a:cubicBezTo>
                    <a:pt x="517828" y="406741"/>
                    <a:pt x="344508" y="580061"/>
                    <a:pt x="344508" y="793863"/>
                  </a:cubicBezTo>
                  <a:cubicBezTo>
                    <a:pt x="344508" y="1007665"/>
                    <a:pt x="517828" y="1180985"/>
                    <a:pt x="731630" y="1180985"/>
                  </a:cubicBezTo>
                  <a:cubicBezTo>
                    <a:pt x="945432" y="1180985"/>
                    <a:pt x="1118752" y="1007665"/>
                    <a:pt x="1118752" y="793863"/>
                  </a:cubicBezTo>
                  <a:cubicBezTo>
                    <a:pt x="1118752" y="580061"/>
                    <a:pt x="945432" y="406741"/>
                    <a:pt x="731630" y="406741"/>
                  </a:cubicBezTo>
                  <a:close/>
                  <a:moveTo>
                    <a:pt x="643381" y="0"/>
                  </a:moveTo>
                  <a:lnTo>
                    <a:pt x="819879" y="0"/>
                  </a:lnTo>
                  <a:lnTo>
                    <a:pt x="877198" y="243840"/>
                  </a:lnTo>
                  <a:cubicBezTo>
                    <a:pt x="950470" y="263232"/>
                    <a:pt x="1018877" y="296999"/>
                    <a:pt x="1078555" y="342910"/>
                  </a:cubicBezTo>
                  <a:lnTo>
                    <a:pt x="1135181" y="392786"/>
                  </a:lnTo>
                  <a:lnTo>
                    <a:pt x="1135180" y="392786"/>
                  </a:lnTo>
                  <a:lnTo>
                    <a:pt x="1135181" y="392786"/>
                  </a:lnTo>
                  <a:lnTo>
                    <a:pt x="1135181" y="392786"/>
                  </a:lnTo>
                  <a:lnTo>
                    <a:pt x="1375011" y="320506"/>
                  </a:lnTo>
                  <a:lnTo>
                    <a:pt x="1463260" y="473357"/>
                  </a:lnTo>
                  <a:lnTo>
                    <a:pt x="1280748" y="644917"/>
                  </a:lnTo>
                  <a:cubicBezTo>
                    <a:pt x="1307204" y="742452"/>
                    <a:pt x="1307204" y="845274"/>
                    <a:pt x="1280748" y="942810"/>
                  </a:cubicBezTo>
                  <a:lnTo>
                    <a:pt x="1463260" y="1114369"/>
                  </a:lnTo>
                  <a:lnTo>
                    <a:pt x="1375011" y="1267220"/>
                  </a:lnTo>
                  <a:lnTo>
                    <a:pt x="1135180" y="1194940"/>
                  </a:lnTo>
                  <a:cubicBezTo>
                    <a:pt x="1063940" y="1266619"/>
                    <a:pt x="974893" y="1318030"/>
                    <a:pt x="877197" y="1343886"/>
                  </a:cubicBezTo>
                  <a:lnTo>
                    <a:pt x="819879" y="1587726"/>
                  </a:lnTo>
                  <a:lnTo>
                    <a:pt x="643381" y="1587726"/>
                  </a:lnTo>
                  <a:lnTo>
                    <a:pt x="586062" y="1343886"/>
                  </a:lnTo>
                  <a:cubicBezTo>
                    <a:pt x="488366" y="1318030"/>
                    <a:pt x="399319" y="1266619"/>
                    <a:pt x="328079" y="1194940"/>
                  </a:cubicBezTo>
                  <a:lnTo>
                    <a:pt x="88249" y="1267220"/>
                  </a:lnTo>
                  <a:lnTo>
                    <a:pt x="0" y="1114369"/>
                  </a:lnTo>
                  <a:lnTo>
                    <a:pt x="182512" y="942809"/>
                  </a:lnTo>
                  <a:cubicBezTo>
                    <a:pt x="156056" y="845274"/>
                    <a:pt x="156056" y="742452"/>
                    <a:pt x="182512" y="644916"/>
                  </a:cubicBezTo>
                  <a:lnTo>
                    <a:pt x="0" y="473357"/>
                  </a:lnTo>
                  <a:lnTo>
                    <a:pt x="88249" y="320506"/>
                  </a:lnTo>
                  <a:lnTo>
                    <a:pt x="328080" y="392786"/>
                  </a:lnTo>
                  <a:cubicBezTo>
                    <a:pt x="399320" y="321107"/>
                    <a:pt x="488367" y="269696"/>
                    <a:pt x="586063" y="243840"/>
                  </a:cubicBezTo>
                  <a:close/>
                </a:path>
              </a:pathLst>
            </a:custGeom>
            <a:solidFill>
              <a:srgbClr val="D3D2D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96178FF3-A1DE-5706-CC67-53406AEE14F4}"/>
                </a:ext>
              </a:extLst>
            </p:cNvPr>
            <p:cNvSpPr/>
            <p:nvPr/>
          </p:nvSpPr>
          <p:spPr>
            <a:xfrm>
              <a:off x="7071667" y="1899570"/>
              <a:ext cx="369044" cy="400435"/>
            </a:xfrm>
            <a:custGeom>
              <a:avLst/>
              <a:gdLst>
                <a:gd name="connsiteX0" fmla="*/ 731630 w 1463260"/>
                <a:gd name="connsiteY0" fmla="*/ 406741 h 1587726"/>
                <a:gd name="connsiteX1" fmla="*/ 344508 w 1463260"/>
                <a:gd name="connsiteY1" fmla="*/ 793863 h 1587726"/>
                <a:gd name="connsiteX2" fmla="*/ 731630 w 1463260"/>
                <a:gd name="connsiteY2" fmla="*/ 1180985 h 1587726"/>
                <a:gd name="connsiteX3" fmla="*/ 1118752 w 1463260"/>
                <a:gd name="connsiteY3" fmla="*/ 793863 h 1587726"/>
                <a:gd name="connsiteX4" fmla="*/ 731630 w 1463260"/>
                <a:gd name="connsiteY4" fmla="*/ 406741 h 1587726"/>
                <a:gd name="connsiteX5" fmla="*/ 643381 w 1463260"/>
                <a:gd name="connsiteY5" fmla="*/ 0 h 1587726"/>
                <a:gd name="connsiteX6" fmla="*/ 819879 w 1463260"/>
                <a:gd name="connsiteY6" fmla="*/ 0 h 1587726"/>
                <a:gd name="connsiteX7" fmla="*/ 877198 w 1463260"/>
                <a:gd name="connsiteY7" fmla="*/ 243840 h 1587726"/>
                <a:gd name="connsiteX8" fmla="*/ 1078555 w 1463260"/>
                <a:gd name="connsiteY8" fmla="*/ 342910 h 1587726"/>
                <a:gd name="connsiteX9" fmla="*/ 1135181 w 1463260"/>
                <a:gd name="connsiteY9" fmla="*/ 392786 h 1587726"/>
                <a:gd name="connsiteX10" fmla="*/ 1135180 w 1463260"/>
                <a:gd name="connsiteY10" fmla="*/ 392786 h 1587726"/>
                <a:gd name="connsiteX11" fmla="*/ 1135181 w 1463260"/>
                <a:gd name="connsiteY11" fmla="*/ 392786 h 1587726"/>
                <a:gd name="connsiteX12" fmla="*/ 1135181 w 1463260"/>
                <a:gd name="connsiteY12" fmla="*/ 392786 h 1587726"/>
                <a:gd name="connsiteX13" fmla="*/ 1375011 w 1463260"/>
                <a:gd name="connsiteY13" fmla="*/ 320506 h 1587726"/>
                <a:gd name="connsiteX14" fmla="*/ 1463260 w 1463260"/>
                <a:gd name="connsiteY14" fmla="*/ 473357 h 1587726"/>
                <a:gd name="connsiteX15" fmla="*/ 1280748 w 1463260"/>
                <a:gd name="connsiteY15" fmla="*/ 644917 h 1587726"/>
                <a:gd name="connsiteX16" fmla="*/ 1280748 w 1463260"/>
                <a:gd name="connsiteY16" fmla="*/ 942810 h 1587726"/>
                <a:gd name="connsiteX17" fmla="*/ 1463260 w 1463260"/>
                <a:gd name="connsiteY17" fmla="*/ 1114369 h 1587726"/>
                <a:gd name="connsiteX18" fmla="*/ 1375011 w 1463260"/>
                <a:gd name="connsiteY18" fmla="*/ 1267220 h 1587726"/>
                <a:gd name="connsiteX19" fmla="*/ 1135180 w 1463260"/>
                <a:gd name="connsiteY19" fmla="*/ 1194940 h 1587726"/>
                <a:gd name="connsiteX20" fmla="*/ 877197 w 1463260"/>
                <a:gd name="connsiteY20" fmla="*/ 1343886 h 1587726"/>
                <a:gd name="connsiteX21" fmla="*/ 819879 w 1463260"/>
                <a:gd name="connsiteY21" fmla="*/ 1587726 h 1587726"/>
                <a:gd name="connsiteX22" fmla="*/ 643381 w 1463260"/>
                <a:gd name="connsiteY22" fmla="*/ 1587726 h 1587726"/>
                <a:gd name="connsiteX23" fmla="*/ 586062 w 1463260"/>
                <a:gd name="connsiteY23" fmla="*/ 1343886 h 1587726"/>
                <a:gd name="connsiteX24" fmla="*/ 328079 w 1463260"/>
                <a:gd name="connsiteY24" fmla="*/ 1194940 h 1587726"/>
                <a:gd name="connsiteX25" fmla="*/ 88249 w 1463260"/>
                <a:gd name="connsiteY25" fmla="*/ 1267220 h 1587726"/>
                <a:gd name="connsiteX26" fmla="*/ 0 w 1463260"/>
                <a:gd name="connsiteY26" fmla="*/ 1114369 h 1587726"/>
                <a:gd name="connsiteX27" fmla="*/ 182512 w 1463260"/>
                <a:gd name="connsiteY27" fmla="*/ 942809 h 1587726"/>
                <a:gd name="connsiteX28" fmla="*/ 182512 w 1463260"/>
                <a:gd name="connsiteY28" fmla="*/ 644916 h 1587726"/>
                <a:gd name="connsiteX29" fmla="*/ 0 w 1463260"/>
                <a:gd name="connsiteY29" fmla="*/ 473357 h 1587726"/>
                <a:gd name="connsiteX30" fmla="*/ 88249 w 1463260"/>
                <a:gd name="connsiteY30" fmla="*/ 320506 h 1587726"/>
                <a:gd name="connsiteX31" fmla="*/ 328080 w 1463260"/>
                <a:gd name="connsiteY31" fmla="*/ 392786 h 1587726"/>
                <a:gd name="connsiteX32" fmla="*/ 586063 w 1463260"/>
                <a:gd name="connsiteY32" fmla="*/ 243840 h 158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463260" h="1587726">
                  <a:moveTo>
                    <a:pt x="731630" y="406741"/>
                  </a:moveTo>
                  <a:cubicBezTo>
                    <a:pt x="517828" y="406741"/>
                    <a:pt x="344508" y="580061"/>
                    <a:pt x="344508" y="793863"/>
                  </a:cubicBezTo>
                  <a:cubicBezTo>
                    <a:pt x="344508" y="1007665"/>
                    <a:pt x="517828" y="1180985"/>
                    <a:pt x="731630" y="1180985"/>
                  </a:cubicBezTo>
                  <a:cubicBezTo>
                    <a:pt x="945432" y="1180985"/>
                    <a:pt x="1118752" y="1007665"/>
                    <a:pt x="1118752" y="793863"/>
                  </a:cubicBezTo>
                  <a:cubicBezTo>
                    <a:pt x="1118752" y="580061"/>
                    <a:pt x="945432" y="406741"/>
                    <a:pt x="731630" y="406741"/>
                  </a:cubicBezTo>
                  <a:close/>
                  <a:moveTo>
                    <a:pt x="643381" y="0"/>
                  </a:moveTo>
                  <a:lnTo>
                    <a:pt x="819879" y="0"/>
                  </a:lnTo>
                  <a:lnTo>
                    <a:pt x="877198" y="243840"/>
                  </a:lnTo>
                  <a:cubicBezTo>
                    <a:pt x="950470" y="263232"/>
                    <a:pt x="1018877" y="296999"/>
                    <a:pt x="1078555" y="342910"/>
                  </a:cubicBezTo>
                  <a:lnTo>
                    <a:pt x="1135181" y="392786"/>
                  </a:lnTo>
                  <a:lnTo>
                    <a:pt x="1135180" y="392786"/>
                  </a:lnTo>
                  <a:lnTo>
                    <a:pt x="1135181" y="392786"/>
                  </a:lnTo>
                  <a:lnTo>
                    <a:pt x="1135181" y="392786"/>
                  </a:lnTo>
                  <a:lnTo>
                    <a:pt x="1375011" y="320506"/>
                  </a:lnTo>
                  <a:lnTo>
                    <a:pt x="1463260" y="473357"/>
                  </a:lnTo>
                  <a:lnTo>
                    <a:pt x="1280748" y="644917"/>
                  </a:lnTo>
                  <a:cubicBezTo>
                    <a:pt x="1307204" y="742452"/>
                    <a:pt x="1307204" y="845274"/>
                    <a:pt x="1280748" y="942810"/>
                  </a:cubicBezTo>
                  <a:lnTo>
                    <a:pt x="1463260" y="1114369"/>
                  </a:lnTo>
                  <a:lnTo>
                    <a:pt x="1375011" y="1267220"/>
                  </a:lnTo>
                  <a:lnTo>
                    <a:pt x="1135180" y="1194940"/>
                  </a:lnTo>
                  <a:cubicBezTo>
                    <a:pt x="1063940" y="1266619"/>
                    <a:pt x="974893" y="1318030"/>
                    <a:pt x="877197" y="1343886"/>
                  </a:cubicBezTo>
                  <a:lnTo>
                    <a:pt x="819879" y="1587726"/>
                  </a:lnTo>
                  <a:lnTo>
                    <a:pt x="643381" y="1587726"/>
                  </a:lnTo>
                  <a:lnTo>
                    <a:pt x="586062" y="1343886"/>
                  </a:lnTo>
                  <a:cubicBezTo>
                    <a:pt x="488366" y="1318030"/>
                    <a:pt x="399319" y="1266619"/>
                    <a:pt x="328079" y="1194940"/>
                  </a:cubicBezTo>
                  <a:lnTo>
                    <a:pt x="88249" y="1267220"/>
                  </a:lnTo>
                  <a:lnTo>
                    <a:pt x="0" y="1114369"/>
                  </a:lnTo>
                  <a:lnTo>
                    <a:pt x="182512" y="942809"/>
                  </a:lnTo>
                  <a:cubicBezTo>
                    <a:pt x="156056" y="845274"/>
                    <a:pt x="156056" y="742452"/>
                    <a:pt x="182512" y="644916"/>
                  </a:cubicBezTo>
                  <a:lnTo>
                    <a:pt x="0" y="473357"/>
                  </a:lnTo>
                  <a:lnTo>
                    <a:pt x="88249" y="320506"/>
                  </a:lnTo>
                  <a:lnTo>
                    <a:pt x="328080" y="392786"/>
                  </a:lnTo>
                  <a:cubicBezTo>
                    <a:pt x="399320" y="321107"/>
                    <a:pt x="488367" y="269696"/>
                    <a:pt x="586063" y="243840"/>
                  </a:cubicBezTo>
                  <a:close/>
                </a:path>
              </a:pathLst>
            </a:custGeom>
            <a:solidFill>
              <a:srgbClr val="E6E7E9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5" name="Freeform 25">
              <a:extLst>
                <a:ext uri="{FF2B5EF4-FFF2-40B4-BE49-F238E27FC236}">
                  <a16:creationId xmlns:a16="http://schemas.microsoft.com/office/drawing/2014/main" id="{7FBDCA9A-1774-D133-02EA-C09FB5F5DFA8}"/>
                </a:ext>
              </a:extLst>
            </p:cNvPr>
            <p:cNvSpPr/>
            <p:nvPr/>
          </p:nvSpPr>
          <p:spPr>
            <a:xfrm>
              <a:off x="5904445" y="1492437"/>
              <a:ext cx="426128" cy="462375"/>
            </a:xfrm>
            <a:custGeom>
              <a:avLst/>
              <a:gdLst>
                <a:gd name="connsiteX0" fmla="*/ 731630 w 1463260"/>
                <a:gd name="connsiteY0" fmla="*/ 383653 h 1587726"/>
                <a:gd name="connsiteX1" fmla="*/ 321420 w 1463260"/>
                <a:gd name="connsiteY1" fmla="*/ 793863 h 1587726"/>
                <a:gd name="connsiteX2" fmla="*/ 731630 w 1463260"/>
                <a:gd name="connsiteY2" fmla="*/ 1204073 h 1587726"/>
                <a:gd name="connsiteX3" fmla="*/ 1141840 w 1463260"/>
                <a:gd name="connsiteY3" fmla="*/ 793863 h 1587726"/>
                <a:gd name="connsiteX4" fmla="*/ 731630 w 1463260"/>
                <a:gd name="connsiteY4" fmla="*/ 383653 h 1587726"/>
                <a:gd name="connsiteX5" fmla="*/ 643381 w 1463260"/>
                <a:gd name="connsiteY5" fmla="*/ 0 h 1587726"/>
                <a:gd name="connsiteX6" fmla="*/ 819879 w 1463260"/>
                <a:gd name="connsiteY6" fmla="*/ 0 h 1587726"/>
                <a:gd name="connsiteX7" fmla="*/ 877198 w 1463260"/>
                <a:gd name="connsiteY7" fmla="*/ 243840 h 1587726"/>
                <a:gd name="connsiteX8" fmla="*/ 1078555 w 1463260"/>
                <a:gd name="connsiteY8" fmla="*/ 342910 h 1587726"/>
                <a:gd name="connsiteX9" fmla="*/ 1135181 w 1463260"/>
                <a:gd name="connsiteY9" fmla="*/ 392786 h 1587726"/>
                <a:gd name="connsiteX10" fmla="*/ 1135180 w 1463260"/>
                <a:gd name="connsiteY10" fmla="*/ 392786 h 1587726"/>
                <a:gd name="connsiteX11" fmla="*/ 1135181 w 1463260"/>
                <a:gd name="connsiteY11" fmla="*/ 392786 h 1587726"/>
                <a:gd name="connsiteX12" fmla="*/ 1135181 w 1463260"/>
                <a:gd name="connsiteY12" fmla="*/ 392786 h 1587726"/>
                <a:gd name="connsiteX13" fmla="*/ 1375011 w 1463260"/>
                <a:gd name="connsiteY13" fmla="*/ 320506 h 1587726"/>
                <a:gd name="connsiteX14" fmla="*/ 1463260 w 1463260"/>
                <a:gd name="connsiteY14" fmla="*/ 473357 h 1587726"/>
                <a:gd name="connsiteX15" fmla="*/ 1280748 w 1463260"/>
                <a:gd name="connsiteY15" fmla="*/ 644917 h 1587726"/>
                <a:gd name="connsiteX16" fmla="*/ 1280748 w 1463260"/>
                <a:gd name="connsiteY16" fmla="*/ 942810 h 1587726"/>
                <a:gd name="connsiteX17" fmla="*/ 1463260 w 1463260"/>
                <a:gd name="connsiteY17" fmla="*/ 1114369 h 1587726"/>
                <a:gd name="connsiteX18" fmla="*/ 1375011 w 1463260"/>
                <a:gd name="connsiteY18" fmla="*/ 1267220 h 1587726"/>
                <a:gd name="connsiteX19" fmla="*/ 1135180 w 1463260"/>
                <a:gd name="connsiteY19" fmla="*/ 1194940 h 1587726"/>
                <a:gd name="connsiteX20" fmla="*/ 877197 w 1463260"/>
                <a:gd name="connsiteY20" fmla="*/ 1343886 h 1587726"/>
                <a:gd name="connsiteX21" fmla="*/ 819879 w 1463260"/>
                <a:gd name="connsiteY21" fmla="*/ 1587726 h 1587726"/>
                <a:gd name="connsiteX22" fmla="*/ 643381 w 1463260"/>
                <a:gd name="connsiteY22" fmla="*/ 1587726 h 1587726"/>
                <a:gd name="connsiteX23" fmla="*/ 586062 w 1463260"/>
                <a:gd name="connsiteY23" fmla="*/ 1343886 h 1587726"/>
                <a:gd name="connsiteX24" fmla="*/ 328079 w 1463260"/>
                <a:gd name="connsiteY24" fmla="*/ 1194940 h 1587726"/>
                <a:gd name="connsiteX25" fmla="*/ 88249 w 1463260"/>
                <a:gd name="connsiteY25" fmla="*/ 1267220 h 1587726"/>
                <a:gd name="connsiteX26" fmla="*/ 0 w 1463260"/>
                <a:gd name="connsiteY26" fmla="*/ 1114369 h 1587726"/>
                <a:gd name="connsiteX27" fmla="*/ 182512 w 1463260"/>
                <a:gd name="connsiteY27" fmla="*/ 942809 h 1587726"/>
                <a:gd name="connsiteX28" fmla="*/ 182512 w 1463260"/>
                <a:gd name="connsiteY28" fmla="*/ 644916 h 1587726"/>
                <a:gd name="connsiteX29" fmla="*/ 0 w 1463260"/>
                <a:gd name="connsiteY29" fmla="*/ 473357 h 1587726"/>
                <a:gd name="connsiteX30" fmla="*/ 88249 w 1463260"/>
                <a:gd name="connsiteY30" fmla="*/ 320506 h 1587726"/>
                <a:gd name="connsiteX31" fmla="*/ 328080 w 1463260"/>
                <a:gd name="connsiteY31" fmla="*/ 392786 h 1587726"/>
                <a:gd name="connsiteX32" fmla="*/ 586063 w 1463260"/>
                <a:gd name="connsiteY32" fmla="*/ 243840 h 1587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463260" h="1587726">
                  <a:moveTo>
                    <a:pt x="731630" y="383653"/>
                  </a:moveTo>
                  <a:cubicBezTo>
                    <a:pt x="505077" y="383653"/>
                    <a:pt x="321420" y="567310"/>
                    <a:pt x="321420" y="793863"/>
                  </a:cubicBezTo>
                  <a:cubicBezTo>
                    <a:pt x="321420" y="1020416"/>
                    <a:pt x="505077" y="1204073"/>
                    <a:pt x="731630" y="1204073"/>
                  </a:cubicBezTo>
                  <a:cubicBezTo>
                    <a:pt x="958183" y="1204073"/>
                    <a:pt x="1141840" y="1020416"/>
                    <a:pt x="1141840" y="793863"/>
                  </a:cubicBezTo>
                  <a:cubicBezTo>
                    <a:pt x="1141840" y="567310"/>
                    <a:pt x="958183" y="383653"/>
                    <a:pt x="731630" y="383653"/>
                  </a:cubicBezTo>
                  <a:close/>
                  <a:moveTo>
                    <a:pt x="643381" y="0"/>
                  </a:moveTo>
                  <a:lnTo>
                    <a:pt x="819879" y="0"/>
                  </a:lnTo>
                  <a:lnTo>
                    <a:pt x="877198" y="243840"/>
                  </a:lnTo>
                  <a:cubicBezTo>
                    <a:pt x="950470" y="263232"/>
                    <a:pt x="1018877" y="296999"/>
                    <a:pt x="1078555" y="342910"/>
                  </a:cubicBezTo>
                  <a:lnTo>
                    <a:pt x="1135181" y="392786"/>
                  </a:lnTo>
                  <a:lnTo>
                    <a:pt x="1135180" y="392786"/>
                  </a:lnTo>
                  <a:lnTo>
                    <a:pt x="1135181" y="392786"/>
                  </a:lnTo>
                  <a:lnTo>
                    <a:pt x="1135181" y="392786"/>
                  </a:lnTo>
                  <a:lnTo>
                    <a:pt x="1375011" y="320506"/>
                  </a:lnTo>
                  <a:lnTo>
                    <a:pt x="1463260" y="473357"/>
                  </a:lnTo>
                  <a:lnTo>
                    <a:pt x="1280748" y="644917"/>
                  </a:lnTo>
                  <a:cubicBezTo>
                    <a:pt x="1307204" y="742452"/>
                    <a:pt x="1307204" y="845274"/>
                    <a:pt x="1280748" y="942810"/>
                  </a:cubicBezTo>
                  <a:lnTo>
                    <a:pt x="1463260" y="1114369"/>
                  </a:lnTo>
                  <a:lnTo>
                    <a:pt x="1375011" y="1267220"/>
                  </a:lnTo>
                  <a:lnTo>
                    <a:pt x="1135180" y="1194940"/>
                  </a:lnTo>
                  <a:cubicBezTo>
                    <a:pt x="1063940" y="1266619"/>
                    <a:pt x="974893" y="1318030"/>
                    <a:pt x="877197" y="1343886"/>
                  </a:cubicBezTo>
                  <a:lnTo>
                    <a:pt x="819879" y="1587726"/>
                  </a:lnTo>
                  <a:lnTo>
                    <a:pt x="643381" y="1587726"/>
                  </a:lnTo>
                  <a:lnTo>
                    <a:pt x="586062" y="1343886"/>
                  </a:lnTo>
                  <a:cubicBezTo>
                    <a:pt x="488366" y="1318030"/>
                    <a:pt x="399319" y="1266619"/>
                    <a:pt x="328079" y="1194940"/>
                  </a:cubicBezTo>
                  <a:lnTo>
                    <a:pt x="88249" y="1267220"/>
                  </a:lnTo>
                  <a:lnTo>
                    <a:pt x="0" y="1114369"/>
                  </a:lnTo>
                  <a:lnTo>
                    <a:pt x="182512" y="942809"/>
                  </a:lnTo>
                  <a:cubicBezTo>
                    <a:pt x="156056" y="845274"/>
                    <a:pt x="156056" y="742452"/>
                    <a:pt x="182512" y="644916"/>
                  </a:cubicBezTo>
                  <a:lnTo>
                    <a:pt x="0" y="473357"/>
                  </a:lnTo>
                  <a:lnTo>
                    <a:pt x="88249" y="320506"/>
                  </a:lnTo>
                  <a:lnTo>
                    <a:pt x="328080" y="392786"/>
                  </a:lnTo>
                  <a:cubicBezTo>
                    <a:pt x="399320" y="321107"/>
                    <a:pt x="488367" y="269696"/>
                    <a:pt x="586063" y="2438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CC7D7DDB-A982-AB53-C7BF-EDADFC9B5031}"/>
                </a:ext>
              </a:extLst>
            </p:cNvPr>
            <p:cNvSpPr/>
            <p:nvPr/>
          </p:nvSpPr>
          <p:spPr>
            <a:xfrm>
              <a:off x="5321973" y="1261187"/>
              <a:ext cx="414359" cy="408064"/>
            </a:xfrm>
            <a:custGeom>
              <a:avLst/>
              <a:gdLst>
                <a:gd name="connsiteX0" fmla="*/ 1106997 w 2213994"/>
                <a:gd name="connsiteY0" fmla="*/ 561989 h 2180359"/>
                <a:gd name="connsiteX1" fmla="*/ 560897 w 2213994"/>
                <a:gd name="connsiteY1" fmla="*/ 1108089 h 2180359"/>
                <a:gd name="connsiteX2" fmla="*/ 1106997 w 2213994"/>
                <a:gd name="connsiteY2" fmla="*/ 1654189 h 2180359"/>
                <a:gd name="connsiteX3" fmla="*/ 1653097 w 2213994"/>
                <a:gd name="connsiteY3" fmla="*/ 1108089 h 2180359"/>
                <a:gd name="connsiteX4" fmla="*/ 1106997 w 2213994"/>
                <a:gd name="connsiteY4" fmla="*/ 561989 h 2180359"/>
                <a:gd name="connsiteX5" fmla="*/ 1016339 w 2213994"/>
                <a:gd name="connsiteY5" fmla="*/ 0 h 2180359"/>
                <a:gd name="connsiteX6" fmla="*/ 1197655 w 2213994"/>
                <a:gd name="connsiteY6" fmla="*/ 0 h 2180359"/>
                <a:gd name="connsiteX7" fmla="*/ 1237062 w 2213994"/>
                <a:gd name="connsiteY7" fmla="*/ 223520 h 2180359"/>
                <a:gd name="connsiteX8" fmla="*/ 1575952 w 2213994"/>
                <a:gd name="connsiteY8" fmla="*/ 346866 h 2180359"/>
                <a:gd name="connsiteX9" fmla="*/ 1749815 w 2213994"/>
                <a:gd name="connsiteY9" fmla="*/ 200970 h 2180359"/>
                <a:gd name="connsiteX10" fmla="*/ 1888711 w 2213994"/>
                <a:gd name="connsiteY10" fmla="*/ 317518 h 2180359"/>
                <a:gd name="connsiteX11" fmla="*/ 1775222 w 2213994"/>
                <a:gd name="connsiteY11" fmla="*/ 514074 h 2180359"/>
                <a:gd name="connsiteX12" fmla="*/ 1955541 w 2213994"/>
                <a:gd name="connsiteY12" fmla="*/ 826396 h 2180359"/>
                <a:gd name="connsiteX13" fmla="*/ 2182509 w 2213994"/>
                <a:gd name="connsiteY13" fmla="*/ 826390 h 2180359"/>
                <a:gd name="connsiteX14" fmla="*/ 2213994 w 2213994"/>
                <a:gd name="connsiteY14" fmla="*/ 1004952 h 2180359"/>
                <a:gd name="connsiteX15" fmla="*/ 2000713 w 2213994"/>
                <a:gd name="connsiteY15" fmla="*/ 1082574 h 2180359"/>
                <a:gd name="connsiteX16" fmla="*/ 1938089 w 2213994"/>
                <a:gd name="connsiteY16" fmla="*/ 1437734 h 2180359"/>
                <a:gd name="connsiteX17" fmla="*/ 2111959 w 2213994"/>
                <a:gd name="connsiteY17" fmla="*/ 1583621 h 2180359"/>
                <a:gd name="connsiteX18" fmla="*/ 2021301 w 2213994"/>
                <a:gd name="connsiteY18" fmla="*/ 1740646 h 2180359"/>
                <a:gd name="connsiteX19" fmla="*/ 1808024 w 2213994"/>
                <a:gd name="connsiteY19" fmla="*/ 1663013 h 2180359"/>
                <a:gd name="connsiteX20" fmla="*/ 1531759 w 2213994"/>
                <a:gd name="connsiteY20" fmla="*/ 1894827 h 2180359"/>
                <a:gd name="connsiteX21" fmla="*/ 1571177 w 2213994"/>
                <a:gd name="connsiteY21" fmla="*/ 2118345 h 2180359"/>
                <a:gd name="connsiteX22" fmla="*/ 1400795 w 2213994"/>
                <a:gd name="connsiteY22" fmla="*/ 2180359 h 2180359"/>
                <a:gd name="connsiteX23" fmla="*/ 1287316 w 2213994"/>
                <a:gd name="connsiteY23" fmla="*/ 1983797 h 2180359"/>
                <a:gd name="connsiteX24" fmla="*/ 926677 w 2213994"/>
                <a:gd name="connsiteY24" fmla="*/ 1983797 h 2180359"/>
                <a:gd name="connsiteX25" fmla="*/ 813199 w 2213994"/>
                <a:gd name="connsiteY25" fmla="*/ 2180359 h 2180359"/>
                <a:gd name="connsiteX26" fmla="*/ 642817 w 2213994"/>
                <a:gd name="connsiteY26" fmla="*/ 2118345 h 2180359"/>
                <a:gd name="connsiteX27" fmla="*/ 682236 w 2213994"/>
                <a:gd name="connsiteY27" fmla="*/ 1894827 h 2180359"/>
                <a:gd name="connsiteX28" fmla="*/ 405971 w 2213994"/>
                <a:gd name="connsiteY28" fmla="*/ 1663013 h 2180359"/>
                <a:gd name="connsiteX29" fmla="*/ 192693 w 2213994"/>
                <a:gd name="connsiteY29" fmla="*/ 1740646 h 2180359"/>
                <a:gd name="connsiteX30" fmla="*/ 102035 w 2213994"/>
                <a:gd name="connsiteY30" fmla="*/ 1583621 h 2180359"/>
                <a:gd name="connsiteX31" fmla="*/ 275905 w 2213994"/>
                <a:gd name="connsiteY31" fmla="*/ 1437734 h 2180359"/>
                <a:gd name="connsiteX32" fmla="*/ 213281 w 2213994"/>
                <a:gd name="connsiteY32" fmla="*/ 1082574 h 2180359"/>
                <a:gd name="connsiteX33" fmla="*/ 0 w 2213994"/>
                <a:gd name="connsiteY33" fmla="*/ 1004952 h 2180359"/>
                <a:gd name="connsiteX34" fmla="*/ 31485 w 2213994"/>
                <a:gd name="connsiteY34" fmla="*/ 826390 h 2180359"/>
                <a:gd name="connsiteX35" fmla="*/ 258452 w 2213994"/>
                <a:gd name="connsiteY35" fmla="*/ 826396 h 2180359"/>
                <a:gd name="connsiteX36" fmla="*/ 438771 w 2213994"/>
                <a:gd name="connsiteY36" fmla="*/ 514074 h 2180359"/>
                <a:gd name="connsiteX37" fmla="*/ 325283 w 2213994"/>
                <a:gd name="connsiteY37" fmla="*/ 317518 h 2180359"/>
                <a:gd name="connsiteX38" fmla="*/ 464179 w 2213994"/>
                <a:gd name="connsiteY38" fmla="*/ 200970 h 2180359"/>
                <a:gd name="connsiteX39" fmla="*/ 638042 w 2213994"/>
                <a:gd name="connsiteY39" fmla="*/ 346866 h 2180359"/>
                <a:gd name="connsiteX40" fmla="*/ 976932 w 2213994"/>
                <a:gd name="connsiteY40" fmla="*/ 223520 h 218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213994" h="2180359">
                  <a:moveTo>
                    <a:pt x="1106997" y="561989"/>
                  </a:moveTo>
                  <a:cubicBezTo>
                    <a:pt x="805394" y="561989"/>
                    <a:pt x="560897" y="806486"/>
                    <a:pt x="560897" y="1108089"/>
                  </a:cubicBezTo>
                  <a:cubicBezTo>
                    <a:pt x="560897" y="1409692"/>
                    <a:pt x="805394" y="1654189"/>
                    <a:pt x="1106997" y="1654189"/>
                  </a:cubicBezTo>
                  <a:cubicBezTo>
                    <a:pt x="1408600" y="1654189"/>
                    <a:pt x="1653097" y="1409692"/>
                    <a:pt x="1653097" y="1108089"/>
                  </a:cubicBezTo>
                  <a:cubicBezTo>
                    <a:pt x="1653097" y="806486"/>
                    <a:pt x="1408600" y="561989"/>
                    <a:pt x="1106997" y="561989"/>
                  </a:cubicBezTo>
                  <a:close/>
                  <a:moveTo>
                    <a:pt x="1016339" y="0"/>
                  </a:moveTo>
                  <a:lnTo>
                    <a:pt x="1197655" y="0"/>
                  </a:lnTo>
                  <a:lnTo>
                    <a:pt x="1237062" y="223520"/>
                  </a:lnTo>
                  <a:cubicBezTo>
                    <a:pt x="1357231" y="241189"/>
                    <a:pt x="1472539" y="283158"/>
                    <a:pt x="1575952" y="346866"/>
                  </a:cubicBezTo>
                  <a:lnTo>
                    <a:pt x="1749815" y="200970"/>
                  </a:lnTo>
                  <a:lnTo>
                    <a:pt x="1888711" y="317518"/>
                  </a:lnTo>
                  <a:lnTo>
                    <a:pt x="1775222" y="514074"/>
                  </a:lnTo>
                  <a:cubicBezTo>
                    <a:pt x="1855919" y="604853"/>
                    <a:pt x="1917273" y="711121"/>
                    <a:pt x="1955541" y="826396"/>
                  </a:cubicBezTo>
                  <a:lnTo>
                    <a:pt x="2182509" y="826390"/>
                  </a:lnTo>
                  <a:lnTo>
                    <a:pt x="2213994" y="1004952"/>
                  </a:lnTo>
                  <a:lnTo>
                    <a:pt x="2000713" y="1082574"/>
                  </a:lnTo>
                  <a:cubicBezTo>
                    <a:pt x="2004179" y="1203985"/>
                    <a:pt x="1982871" y="1324830"/>
                    <a:pt x="1938089" y="1437734"/>
                  </a:cubicBezTo>
                  <a:lnTo>
                    <a:pt x="2111959" y="1583621"/>
                  </a:lnTo>
                  <a:lnTo>
                    <a:pt x="2021301" y="1740646"/>
                  </a:lnTo>
                  <a:lnTo>
                    <a:pt x="1808024" y="1663013"/>
                  </a:lnTo>
                  <a:cubicBezTo>
                    <a:pt x="1732638" y="1758248"/>
                    <a:pt x="1638637" y="1837123"/>
                    <a:pt x="1531759" y="1894827"/>
                  </a:cubicBezTo>
                  <a:lnTo>
                    <a:pt x="1571177" y="2118345"/>
                  </a:lnTo>
                  <a:lnTo>
                    <a:pt x="1400795" y="2180359"/>
                  </a:lnTo>
                  <a:lnTo>
                    <a:pt x="1287316" y="1983797"/>
                  </a:lnTo>
                  <a:cubicBezTo>
                    <a:pt x="1168351" y="2008293"/>
                    <a:pt x="1045642" y="2008293"/>
                    <a:pt x="926677" y="1983797"/>
                  </a:cubicBezTo>
                  <a:lnTo>
                    <a:pt x="813199" y="2180359"/>
                  </a:lnTo>
                  <a:lnTo>
                    <a:pt x="642817" y="2118345"/>
                  </a:lnTo>
                  <a:lnTo>
                    <a:pt x="682236" y="1894827"/>
                  </a:lnTo>
                  <a:cubicBezTo>
                    <a:pt x="575358" y="1837123"/>
                    <a:pt x="481357" y="1758247"/>
                    <a:pt x="405971" y="1663013"/>
                  </a:cubicBezTo>
                  <a:lnTo>
                    <a:pt x="192693" y="1740646"/>
                  </a:lnTo>
                  <a:lnTo>
                    <a:pt x="102035" y="1583621"/>
                  </a:lnTo>
                  <a:lnTo>
                    <a:pt x="275905" y="1437734"/>
                  </a:lnTo>
                  <a:cubicBezTo>
                    <a:pt x="231123" y="1324830"/>
                    <a:pt x="209814" y="1203985"/>
                    <a:pt x="213281" y="1082574"/>
                  </a:cubicBezTo>
                  <a:lnTo>
                    <a:pt x="0" y="1004952"/>
                  </a:lnTo>
                  <a:lnTo>
                    <a:pt x="31485" y="826390"/>
                  </a:lnTo>
                  <a:lnTo>
                    <a:pt x="258452" y="826396"/>
                  </a:lnTo>
                  <a:cubicBezTo>
                    <a:pt x="296720" y="711121"/>
                    <a:pt x="358074" y="604852"/>
                    <a:pt x="438771" y="514074"/>
                  </a:cubicBezTo>
                  <a:lnTo>
                    <a:pt x="325283" y="317518"/>
                  </a:lnTo>
                  <a:lnTo>
                    <a:pt x="464179" y="200970"/>
                  </a:lnTo>
                  <a:lnTo>
                    <a:pt x="638042" y="346866"/>
                  </a:lnTo>
                  <a:cubicBezTo>
                    <a:pt x="741454" y="283158"/>
                    <a:pt x="856763" y="241190"/>
                    <a:pt x="976932" y="22352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A0B6908-9513-B45B-C8C9-F43D3312B18B}"/>
                </a:ext>
              </a:extLst>
            </p:cNvPr>
            <p:cNvSpPr/>
            <p:nvPr/>
          </p:nvSpPr>
          <p:spPr>
            <a:xfrm>
              <a:off x="5753010" y="2313305"/>
              <a:ext cx="296017" cy="296017"/>
            </a:xfrm>
            <a:custGeom>
              <a:avLst/>
              <a:gdLst>
                <a:gd name="connsiteX0" fmla="*/ 675641 w 1351280"/>
                <a:gd name="connsiteY0" fmla="*/ 436140 h 1351280"/>
                <a:gd name="connsiteX1" fmla="*/ 436140 w 1351280"/>
                <a:gd name="connsiteY1" fmla="*/ 675641 h 1351280"/>
                <a:gd name="connsiteX2" fmla="*/ 675641 w 1351280"/>
                <a:gd name="connsiteY2" fmla="*/ 915142 h 1351280"/>
                <a:gd name="connsiteX3" fmla="*/ 915142 w 1351280"/>
                <a:gd name="connsiteY3" fmla="*/ 675641 h 1351280"/>
                <a:gd name="connsiteX4" fmla="*/ 675641 w 1351280"/>
                <a:gd name="connsiteY4" fmla="*/ 436140 h 1351280"/>
                <a:gd name="connsiteX5" fmla="*/ 675640 w 1351280"/>
                <a:gd name="connsiteY5" fmla="*/ 0 h 1351280"/>
                <a:gd name="connsiteX6" fmla="*/ 1351280 w 1351280"/>
                <a:gd name="connsiteY6" fmla="*/ 675640 h 1351280"/>
                <a:gd name="connsiteX7" fmla="*/ 675640 w 1351280"/>
                <a:gd name="connsiteY7" fmla="*/ 1351280 h 1351280"/>
                <a:gd name="connsiteX8" fmla="*/ 0 w 1351280"/>
                <a:gd name="connsiteY8" fmla="*/ 675640 h 1351280"/>
                <a:gd name="connsiteX9" fmla="*/ 675640 w 1351280"/>
                <a:gd name="connsiteY9" fmla="*/ 0 h 13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1280" h="1351280">
                  <a:moveTo>
                    <a:pt x="675641" y="436140"/>
                  </a:moveTo>
                  <a:cubicBezTo>
                    <a:pt x="543368" y="436140"/>
                    <a:pt x="436140" y="543368"/>
                    <a:pt x="436140" y="675641"/>
                  </a:cubicBezTo>
                  <a:cubicBezTo>
                    <a:pt x="436140" y="807914"/>
                    <a:pt x="543368" y="915142"/>
                    <a:pt x="675641" y="915142"/>
                  </a:cubicBezTo>
                  <a:cubicBezTo>
                    <a:pt x="807914" y="915142"/>
                    <a:pt x="915142" y="807914"/>
                    <a:pt x="915142" y="675641"/>
                  </a:cubicBezTo>
                  <a:cubicBezTo>
                    <a:pt x="915142" y="543368"/>
                    <a:pt x="807914" y="436140"/>
                    <a:pt x="675641" y="436140"/>
                  </a:cubicBezTo>
                  <a:close/>
                  <a:moveTo>
                    <a:pt x="675640" y="0"/>
                  </a:moveTo>
                  <a:cubicBezTo>
                    <a:pt x="1048786" y="0"/>
                    <a:pt x="1351280" y="302494"/>
                    <a:pt x="1351280" y="675640"/>
                  </a:cubicBezTo>
                  <a:cubicBezTo>
                    <a:pt x="1351280" y="1048786"/>
                    <a:pt x="1048786" y="1351280"/>
                    <a:pt x="675640" y="1351280"/>
                  </a:cubicBezTo>
                  <a:cubicBezTo>
                    <a:pt x="302494" y="1351280"/>
                    <a:pt x="0" y="1048786"/>
                    <a:pt x="0" y="675640"/>
                  </a:cubicBezTo>
                  <a:cubicBezTo>
                    <a:pt x="0" y="302494"/>
                    <a:pt x="302494" y="0"/>
                    <a:pt x="675640" y="0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9B9C510D-4892-BDAB-4B6E-C9175A9A8930}"/>
                </a:ext>
              </a:extLst>
            </p:cNvPr>
            <p:cNvSpPr/>
            <p:nvPr/>
          </p:nvSpPr>
          <p:spPr>
            <a:xfrm>
              <a:off x="6745351" y="1568820"/>
              <a:ext cx="243602" cy="243602"/>
            </a:xfrm>
            <a:custGeom>
              <a:avLst/>
              <a:gdLst>
                <a:gd name="connsiteX0" fmla="*/ 675641 w 1351280"/>
                <a:gd name="connsiteY0" fmla="*/ 436140 h 1351280"/>
                <a:gd name="connsiteX1" fmla="*/ 436140 w 1351280"/>
                <a:gd name="connsiteY1" fmla="*/ 675641 h 1351280"/>
                <a:gd name="connsiteX2" fmla="*/ 675641 w 1351280"/>
                <a:gd name="connsiteY2" fmla="*/ 915142 h 1351280"/>
                <a:gd name="connsiteX3" fmla="*/ 915142 w 1351280"/>
                <a:gd name="connsiteY3" fmla="*/ 675641 h 1351280"/>
                <a:gd name="connsiteX4" fmla="*/ 675641 w 1351280"/>
                <a:gd name="connsiteY4" fmla="*/ 436140 h 1351280"/>
                <a:gd name="connsiteX5" fmla="*/ 675640 w 1351280"/>
                <a:gd name="connsiteY5" fmla="*/ 0 h 1351280"/>
                <a:gd name="connsiteX6" fmla="*/ 1351280 w 1351280"/>
                <a:gd name="connsiteY6" fmla="*/ 675640 h 1351280"/>
                <a:gd name="connsiteX7" fmla="*/ 675640 w 1351280"/>
                <a:gd name="connsiteY7" fmla="*/ 1351280 h 1351280"/>
                <a:gd name="connsiteX8" fmla="*/ 0 w 1351280"/>
                <a:gd name="connsiteY8" fmla="*/ 675640 h 1351280"/>
                <a:gd name="connsiteX9" fmla="*/ 675640 w 1351280"/>
                <a:gd name="connsiteY9" fmla="*/ 0 h 13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51280" h="1351280">
                  <a:moveTo>
                    <a:pt x="675641" y="436140"/>
                  </a:moveTo>
                  <a:cubicBezTo>
                    <a:pt x="543368" y="436140"/>
                    <a:pt x="436140" y="543368"/>
                    <a:pt x="436140" y="675641"/>
                  </a:cubicBezTo>
                  <a:cubicBezTo>
                    <a:pt x="436140" y="807914"/>
                    <a:pt x="543368" y="915142"/>
                    <a:pt x="675641" y="915142"/>
                  </a:cubicBezTo>
                  <a:cubicBezTo>
                    <a:pt x="807914" y="915142"/>
                    <a:pt x="915142" y="807914"/>
                    <a:pt x="915142" y="675641"/>
                  </a:cubicBezTo>
                  <a:cubicBezTo>
                    <a:pt x="915142" y="543368"/>
                    <a:pt x="807914" y="436140"/>
                    <a:pt x="675641" y="436140"/>
                  </a:cubicBezTo>
                  <a:close/>
                  <a:moveTo>
                    <a:pt x="675640" y="0"/>
                  </a:moveTo>
                  <a:cubicBezTo>
                    <a:pt x="1048786" y="0"/>
                    <a:pt x="1351280" y="302494"/>
                    <a:pt x="1351280" y="675640"/>
                  </a:cubicBezTo>
                  <a:cubicBezTo>
                    <a:pt x="1351280" y="1048786"/>
                    <a:pt x="1048786" y="1351280"/>
                    <a:pt x="675640" y="1351280"/>
                  </a:cubicBezTo>
                  <a:cubicBezTo>
                    <a:pt x="302494" y="1351280"/>
                    <a:pt x="0" y="1048786"/>
                    <a:pt x="0" y="675640"/>
                  </a:cubicBezTo>
                  <a:cubicBezTo>
                    <a:pt x="0" y="302494"/>
                    <a:pt x="302494" y="0"/>
                    <a:pt x="675640" y="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21" name="Line Callout 2 18">
            <a:extLst>
              <a:ext uri="{FF2B5EF4-FFF2-40B4-BE49-F238E27FC236}">
                <a16:creationId xmlns:a16="http://schemas.microsoft.com/office/drawing/2014/main" id="{38B6A4B8-592D-907C-8A47-9B6DC04416BC}"/>
              </a:ext>
            </a:extLst>
          </p:cNvPr>
          <p:cNvSpPr/>
          <p:nvPr/>
        </p:nvSpPr>
        <p:spPr>
          <a:xfrm>
            <a:off x="279885" y="2788920"/>
            <a:ext cx="3840480" cy="128016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317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Computed recombination and relaxation times match experiment</a:t>
            </a:r>
            <a:endParaRPr lang="en-US" sz="16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D51543-A766-9442-A1CE-25E0C681FC09}"/>
              </a:ext>
            </a:extLst>
          </p:cNvPr>
          <p:cNvSpPr txBox="1"/>
          <p:nvPr/>
        </p:nvSpPr>
        <p:spPr>
          <a:xfrm>
            <a:off x="6988953" y="604026"/>
            <a:ext cx="46709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Conclusion I: Exciton in the Bulk of Hematite</a:t>
            </a:r>
          </a:p>
          <a:p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883C852B-0FA1-353C-1186-903F55DD6B64}"/>
              </a:ext>
            </a:extLst>
          </p:cNvPr>
          <p:cNvSpPr txBox="1">
            <a:spLocks/>
          </p:cNvSpPr>
          <p:nvPr/>
        </p:nvSpPr>
        <p:spPr>
          <a:xfrm>
            <a:off x="0" y="-423618"/>
            <a:ext cx="631371" cy="36512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1C1F-DDD9-438F-974A-6E17C5EA975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/33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AFF751E-8C7E-ED5D-8A92-C6DAF3848C78}"/>
              </a:ext>
            </a:extLst>
          </p:cNvPr>
          <p:cNvSpPr/>
          <p:nvPr/>
        </p:nvSpPr>
        <p:spPr>
          <a:xfrm>
            <a:off x="1513138" y="5413894"/>
            <a:ext cx="9796755" cy="128016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Cross-validation of TD-DFT + NA-MD with experiments enables reliable evaluation of exciton behavior and methodology.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B29F6C6-48DF-DEC9-B053-E0B3CA62A5D9}"/>
              </a:ext>
            </a:extLst>
          </p:cNvPr>
          <p:cNvSpPr txBox="1">
            <a:spLocks/>
          </p:cNvSpPr>
          <p:nvPr/>
        </p:nvSpPr>
        <p:spPr>
          <a:xfrm>
            <a:off x="0" y="637806"/>
            <a:ext cx="631371" cy="36512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1C1F-DDD9-438F-974A-6E17C5EA975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2049474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1D0558-8B25-832E-4EA4-AEF0602D0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A3529-7BAF-1A8C-1D26-DED9AD64E8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ResULTS</a:t>
            </a:r>
            <a:r>
              <a:rPr lang="en-US" dirty="0"/>
              <a:t>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BB750-6B1B-EABC-659A-3CBCC170DF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Exciton in Hematite–Water Slab Systems</a:t>
            </a:r>
          </a:p>
        </p:txBody>
      </p:sp>
    </p:spTree>
    <p:extLst>
      <p:ext uri="{BB962C8B-B14F-4D97-AF65-F5344CB8AC3E}">
        <p14:creationId xmlns:p14="http://schemas.microsoft.com/office/powerpoint/2010/main" val="2002615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48CDFB18-91F1-C2F0-3138-187115E99F92}"/>
              </a:ext>
            </a:extLst>
          </p:cNvPr>
          <p:cNvSpPr txBox="1"/>
          <p:nvPr/>
        </p:nvSpPr>
        <p:spPr>
          <a:xfrm>
            <a:off x="6096000" y="597843"/>
            <a:ext cx="55431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Computational Modeling of Hematite–Water Interfaces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BA682620-A69F-335C-FC67-5E6D065534E0}"/>
              </a:ext>
            </a:extLst>
          </p:cNvPr>
          <p:cNvSpPr txBox="1">
            <a:spLocks/>
          </p:cNvSpPr>
          <p:nvPr/>
        </p:nvSpPr>
        <p:spPr>
          <a:xfrm>
            <a:off x="0" y="637806"/>
            <a:ext cx="631371" cy="36512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1C1F-DDD9-438F-974A-6E17C5EA975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/31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953CD0-BE7C-819B-2A4F-475CEC8BAF4A}"/>
              </a:ext>
            </a:extLst>
          </p:cNvPr>
          <p:cNvSpPr/>
          <p:nvPr/>
        </p:nvSpPr>
        <p:spPr>
          <a:xfrm>
            <a:off x="10624457" y="6291943"/>
            <a:ext cx="319315" cy="435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BCAF1EC-5360-8FE0-31BE-A0DDD4D4C429}"/>
              </a:ext>
            </a:extLst>
          </p:cNvPr>
          <p:cNvGrpSpPr/>
          <p:nvPr/>
        </p:nvGrpSpPr>
        <p:grpSpPr>
          <a:xfrm>
            <a:off x="-118507" y="1002931"/>
            <a:ext cx="6777815" cy="5791038"/>
            <a:chOff x="-571876" y="0"/>
            <a:chExt cx="6780896" cy="5792385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6ED6E7D1-D0D9-107D-92A5-FFE1A6FCE9B7}"/>
                </a:ext>
              </a:extLst>
            </p:cNvPr>
            <p:cNvGrpSpPr/>
            <p:nvPr/>
          </p:nvGrpSpPr>
          <p:grpSpPr>
            <a:xfrm>
              <a:off x="-227725" y="0"/>
              <a:ext cx="6359870" cy="4788933"/>
              <a:chOff x="-227725" y="0"/>
              <a:chExt cx="6359870" cy="4788933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1DFFA390-7F6C-8B93-41F0-F65A11149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4357" y="653147"/>
                <a:ext cx="1171803" cy="3948973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8B48CA99-B3EC-83F1-6213-B765768AB5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9205" y="772164"/>
                <a:ext cx="1138078" cy="3665192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A5CE23D9-55D7-D602-678C-53BB6FAF69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4854" y="786214"/>
                <a:ext cx="1098819" cy="3737100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39F7346-E6E9-A7B7-7FDE-2C3CB14A56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95977" y="0"/>
                <a:ext cx="1087246" cy="4480560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C978F068-A5B8-6DE3-0F53-ACD54E654D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97199" y="12376"/>
                <a:ext cx="1034946" cy="4480560"/>
              </a:xfrm>
              <a:prstGeom prst="rect">
                <a:avLst/>
              </a:prstGeom>
            </p:spPr>
          </p:pic>
          <p:sp>
            <p:nvSpPr>
              <p:cNvPr id="53" name="TextBox 7">
                <a:extLst>
                  <a:ext uri="{FF2B5EF4-FFF2-40B4-BE49-F238E27FC236}">
                    <a16:creationId xmlns:a16="http://schemas.microsoft.com/office/drawing/2014/main" id="{B285A51A-F873-A378-DD3D-CE4170D5CB01}"/>
                  </a:ext>
                </a:extLst>
              </p:cNvPr>
              <p:cNvSpPr txBox="1"/>
              <p:nvPr/>
            </p:nvSpPr>
            <p:spPr>
              <a:xfrm>
                <a:off x="-227725" y="4419601"/>
                <a:ext cx="624567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indent="274320" algn="just">
                  <a:buNone/>
                </a:pPr>
                <a:r>
                  <a:rPr lang="en-US" sz="1800" kern="120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            (a)                  (b)                   (c)                   (d)                 (e) </a:t>
                </a:r>
                <a:endParaRPr lang="en-US" sz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2E78EA6-B543-A1C7-7496-D8D61610CEE2}"/>
                </a:ext>
              </a:extLst>
            </p:cNvPr>
            <p:cNvSpPr/>
            <p:nvPr/>
          </p:nvSpPr>
          <p:spPr>
            <a:xfrm>
              <a:off x="-571876" y="4776486"/>
              <a:ext cx="6780896" cy="10158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274320" algn="just">
                <a:buNone/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(a): 2× 2 × 3 supercell created from 2× 2 × 1 supercell </a:t>
              </a:r>
              <a:endPara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indent="274320" algn="just">
                <a:buNone/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(b): 2× 2 × 1 supercell of hematite with an additional oxygen layer to create oxygen terminated slab</a:t>
              </a:r>
              <a:endPara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indent="274320" algn="just">
                <a:buNone/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(c): protonating surface oxygens via H (proton) addition </a:t>
              </a:r>
              <a:endPara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indent="274320" algn="just">
                <a:buNone/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(d): adding more vacuum</a:t>
              </a:r>
              <a:endPara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indent="274320" algn="just">
                <a:buNone/>
              </a:pPr>
              <a:r>
                <a:rPr lang="en-US" sz="12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Arial" panose="020B0604020202020204" pitchFamily="34" charset="0"/>
                </a:rPr>
                <a:t>(e): adding equilibrated water box</a:t>
              </a:r>
              <a:endParaRPr lang="en-US" sz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AF319B8-5B83-A7D0-4A95-CFA99DCF0020}"/>
              </a:ext>
            </a:extLst>
          </p:cNvPr>
          <p:cNvGrpSpPr/>
          <p:nvPr/>
        </p:nvGrpSpPr>
        <p:grpSpPr>
          <a:xfrm>
            <a:off x="7464596" y="1002649"/>
            <a:ext cx="3657600" cy="5669280"/>
            <a:chOff x="2964503" y="1002649"/>
            <a:chExt cx="3657600" cy="5669280"/>
          </a:xfrm>
          <a:solidFill>
            <a:schemeClr val="bg1"/>
          </a:solidFill>
        </p:grpSpPr>
        <p:sp>
          <p:nvSpPr>
            <p:cNvPr id="77" name="Rounded Rectangle 2">
              <a:extLst>
                <a:ext uri="{FF2B5EF4-FFF2-40B4-BE49-F238E27FC236}">
                  <a16:creationId xmlns:a16="http://schemas.microsoft.com/office/drawing/2014/main" id="{DFA3CCF0-B52C-117A-BF60-96328D0E2E16}"/>
                </a:ext>
              </a:extLst>
            </p:cNvPr>
            <p:cNvSpPr/>
            <p:nvPr/>
          </p:nvSpPr>
          <p:spPr>
            <a:xfrm>
              <a:off x="2964503" y="1002649"/>
              <a:ext cx="3657600" cy="914400"/>
            </a:xfrm>
            <a:prstGeom prst="roundRect">
              <a:avLst/>
            </a:prstGeom>
            <a:grp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dirty="0">
                  <a:solidFill>
                    <a:srgbClr val="000000"/>
                  </a:solidFill>
                </a:rPr>
                <a:t>Water Box
</a:t>
              </a:r>
              <a:r>
                <a:rPr sz="1400" b="1" dirty="0">
                  <a:solidFill>
                    <a:srgbClr val="000000"/>
                  </a:solidFill>
                </a:rPr>
                <a:t>MD – MM-TIP3P</a:t>
              </a:r>
              <a:r>
                <a:rPr sz="1400" dirty="0">
                  <a:solidFill>
                    <a:srgbClr val="000000"/>
                  </a:solidFill>
                </a:rPr>
                <a:t>
One snapshot is selected after equilibration</a:t>
              </a:r>
            </a:p>
          </p:txBody>
        </p:sp>
        <p:sp>
          <p:nvSpPr>
            <p:cNvPr id="78" name="Rounded Rectangle 3">
              <a:extLst>
                <a:ext uri="{FF2B5EF4-FFF2-40B4-BE49-F238E27FC236}">
                  <a16:creationId xmlns:a16="http://schemas.microsoft.com/office/drawing/2014/main" id="{C34E8338-510D-AED1-33DA-1E6541F92EC1}"/>
                </a:ext>
              </a:extLst>
            </p:cNvPr>
            <p:cNvSpPr/>
            <p:nvPr/>
          </p:nvSpPr>
          <p:spPr>
            <a:xfrm>
              <a:off x="2964503" y="2191369"/>
              <a:ext cx="3657600" cy="914400"/>
            </a:xfrm>
            <a:prstGeom prst="roundRect">
              <a:avLst/>
            </a:prstGeom>
            <a:grp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dirty="0">
                  <a:solidFill>
                    <a:srgbClr val="000000"/>
                  </a:solidFill>
                </a:rPr>
                <a:t>Hematite–Water
</a:t>
              </a:r>
              <a:r>
                <a:rPr sz="1400" b="1" dirty="0">
                  <a:solidFill>
                    <a:srgbClr val="000000"/>
                  </a:solidFill>
                </a:rPr>
                <a:t>MD – MM-</a:t>
              </a:r>
              <a:r>
                <a:rPr sz="1400" b="1" dirty="0" err="1">
                  <a:solidFill>
                    <a:srgbClr val="000000"/>
                  </a:solidFill>
                </a:rPr>
                <a:t>FIxSPC</a:t>
              </a:r>
              <a:r>
                <a:rPr sz="1400" b="1" dirty="0">
                  <a:solidFill>
                    <a:srgbClr val="000000"/>
                  </a:solidFill>
                </a:rPr>
                <a:t>–</a:t>
              </a:r>
              <a:r>
                <a:rPr sz="1400" b="1" dirty="0" err="1">
                  <a:solidFill>
                    <a:srgbClr val="000000"/>
                  </a:solidFill>
                </a:rPr>
                <a:t>ClayFF</a:t>
              </a:r>
              <a:r>
                <a:rPr sz="1400" dirty="0">
                  <a:solidFill>
                    <a:srgbClr val="000000"/>
                  </a:solidFill>
                </a:rPr>
                <a:t>
One snapshot is selected after equilibration</a:t>
              </a:r>
            </a:p>
          </p:txBody>
        </p:sp>
        <p:sp>
          <p:nvSpPr>
            <p:cNvPr id="79" name="Rounded Rectangle 4">
              <a:extLst>
                <a:ext uri="{FF2B5EF4-FFF2-40B4-BE49-F238E27FC236}">
                  <a16:creationId xmlns:a16="http://schemas.microsoft.com/office/drawing/2014/main" id="{2F4115E1-2643-A699-738D-C1D35FCF1C5B}"/>
                </a:ext>
              </a:extLst>
            </p:cNvPr>
            <p:cNvSpPr/>
            <p:nvPr/>
          </p:nvSpPr>
          <p:spPr>
            <a:xfrm>
              <a:off x="2964503" y="3380089"/>
              <a:ext cx="3657600" cy="914400"/>
            </a:xfrm>
            <a:prstGeom prst="roundRect">
              <a:avLst/>
            </a:prstGeom>
            <a:grp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dirty="0">
                  <a:solidFill>
                    <a:srgbClr val="000000"/>
                  </a:solidFill>
                </a:rPr>
                <a:t>Hematite–Water
</a:t>
              </a:r>
              <a:r>
                <a:rPr sz="1400" b="1" dirty="0">
                  <a:solidFill>
                    <a:srgbClr val="000000"/>
                  </a:solidFill>
                </a:rPr>
                <a:t>Geometry Optimization – DFT</a:t>
              </a:r>
              <a:r>
                <a:rPr sz="1400" dirty="0">
                  <a:solidFill>
                    <a:srgbClr val="000000"/>
                  </a:solidFill>
                </a:rPr>
                <a:t>
The optimized geometry is selected for MD-DFT</a:t>
              </a:r>
            </a:p>
          </p:txBody>
        </p:sp>
        <p:sp>
          <p:nvSpPr>
            <p:cNvPr id="80" name="Rounded Rectangle 5">
              <a:extLst>
                <a:ext uri="{FF2B5EF4-FFF2-40B4-BE49-F238E27FC236}">
                  <a16:creationId xmlns:a16="http://schemas.microsoft.com/office/drawing/2014/main" id="{9211F717-FC60-7140-2A07-AF433157A71D}"/>
                </a:ext>
              </a:extLst>
            </p:cNvPr>
            <p:cNvSpPr/>
            <p:nvPr/>
          </p:nvSpPr>
          <p:spPr>
            <a:xfrm>
              <a:off x="2964503" y="4568809"/>
              <a:ext cx="3657600" cy="914400"/>
            </a:xfrm>
            <a:prstGeom prst="roundRect">
              <a:avLst/>
            </a:prstGeom>
            <a:grp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dirty="0">
                  <a:solidFill>
                    <a:srgbClr val="000000"/>
                  </a:solidFill>
                </a:rPr>
                <a:t>Hematite–Water
</a:t>
              </a:r>
              <a:r>
                <a:rPr sz="1400" b="1" dirty="0">
                  <a:solidFill>
                    <a:srgbClr val="000000"/>
                  </a:solidFill>
                </a:rPr>
                <a:t>MD – DFT</a:t>
              </a:r>
              <a:endParaRPr sz="1400" dirty="0">
                <a:solidFill>
                  <a:srgbClr val="000000"/>
                </a:solidFill>
              </a:endParaRPr>
            </a:p>
          </p:txBody>
        </p:sp>
        <p:sp>
          <p:nvSpPr>
            <p:cNvPr id="81" name="Rounded Rectangle 6">
              <a:extLst>
                <a:ext uri="{FF2B5EF4-FFF2-40B4-BE49-F238E27FC236}">
                  <a16:creationId xmlns:a16="http://schemas.microsoft.com/office/drawing/2014/main" id="{00D084E7-E6C5-CC61-6205-58C42FB9EAC6}"/>
                </a:ext>
              </a:extLst>
            </p:cNvPr>
            <p:cNvSpPr/>
            <p:nvPr/>
          </p:nvSpPr>
          <p:spPr>
            <a:xfrm>
              <a:off x="2964503" y="5757529"/>
              <a:ext cx="3657600" cy="914400"/>
            </a:xfrm>
            <a:prstGeom prst="roundRect">
              <a:avLst/>
            </a:prstGeom>
            <a:grpFill/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sz="1400" dirty="0">
                  <a:solidFill>
                    <a:srgbClr val="000000"/>
                  </a:solidFill>
                </a:rPr>
                <a:t>Hematite–Water
</a:t>
              </a:r>
              <a:r>
                <a:rPr sz="1400" b="1" dirty="0">
                  <a:solidFill>
                    <a:srgbClr val="000000"/>
                  </a:solidFill>
                </a:rPr>
                <a:t>Single Point – TD-DFT</a:t>
              </a:r>
              <a:r>
                <a:rPr sz="1400" dirty="0">
                  <a:solidFill>
                    <a:srgbClr val="000000"/>
                  </a:solidFill>
                </a:rPr>
                <a:t>
TD-DFT calculation on each MD step</a:t>
              </a:r>
            </a:p>
          </p:txBody>
        </p:sp>
      </p:grp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1B3E6607-0DA6-FC48-1F8F-0D27168D4214}"/>
              </a:ext>
            </a:extLst>
          </p:cNvPr>
          <p:cNvCxnSpPr>
            <a:cxnSpLocks/>
          </p:cNvCxnSpPr>
          <p:nvPr/>
        </p:nvCxnSpPr>
        <p:spPr>
          <a:xfrm>
            <a:off x="9213367" y="1983301"/>
            <a:ext cx="0" cy="135584"/>
          </a:xfrm>
          <a:prstGeom prst="straightConnector1">
            <a:avLst/>
          </a:prstGeom>
          <a:ln w="28575"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BF0A148F-1E14-6693-12FE-82ACCFB7748E}"/>
              </a:ext>
            </a:extLst>
          </p:cNvPr>
          <p:cNvCxnSpPr>
            <a:cxnSpLocks/>
          </p:cNvCxnSpPr>
          <p:nvPr/>
        </p:nvCxnSpPr>
        <p:spPr>
          <a:xfrm>
            <a:off x="9213367" y="3170966"/>
            <a:ext cx="0" cy="135584"/>
          </a:xfrm>
          <a:prstGeom prst="straightConnector1">
            <a:avLst/>
          </a:prstGeom>
          <a:ln w="28575"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79D9DA88-3CC3-9190-0F50-9EFA0F181D6E}"/>
              </a:ext>
            </a:extLst>
          </p:cNvPr>
          <p:cNvCxnSpPr>
            <a:cxnSpLocks/>
          </p:cNvCxnSpPr>
          <p:nvPr/>
        </p:nvCxnSpPr>
        <p:spPr>
          <a:xfrm>
            <a:off x="9213367" y="4368098"/>
            <a:ext cx="0" cy="135584"/>
          </a:xfrm>
          <a:prstGeom prst="straightConnector1">
            <a:avLst/>
          </a:prstGeom>
          <a:ln w="28575"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C7E61E32-3814-208A-7726-3C1850B831FB}"/>
              </a:ext>
            </a:extLst>
          </p:cNvPr>
          <p:cNvCxnSpPr>
            <a:cxnSpLocks/>
          </p:cNvCxnSpPr>
          <p:nvPr/>
        </p:nvCxnSpPr>
        <p:spPr>
          <a:xfrm>
            <a:off x="9213367" y="5536188"/>
            <a:ext cx="0" cy="135584"/>
          </a:xfrm>
          <a:prstGeom prst="straightConnector1">
            <a:avLst/>
          </a:prstGeom>
          <a:ln w="28575"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378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DCDB0C5-B6B0-EA53-81D4-6FB66AF9AA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2593998"/>
              </p:ext>
            </p:extLst>
          </p:nvPr>
        </p:nvGraphicFramePr>
        <p:xfrm>
          <a:off x="515156" y="820369"/>
          <a:ext cx="10740979" cy="6874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63FD1F8F-6A95-3AA0-F3D0-4ABA42C724E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68272" y="3605110"/>
            <a:ext cx="921479" cy="10058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7FA10B5-917C-D2DF-9546-AF876E677F6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377019" y="3251906"/>
            <a:ext cx="833240" cy="100584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B0315D8-7FDA-824E-0538-08D26F3614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6447" y="2957510"/>
            <a:ext cx="843406" cy="100584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6F7953F-13FF-E335-9B62-DEF14E45DA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0847" y="2087698"/>
            <a:ext cx="843406" cy="100584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34179F6-7787-024A-9CEB-E74A7D3AE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7121" y="2593056"/>
            <a:ext cx="935366" cy="100584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D732679-2F75-5B07-9D9A-33C7D4EF17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27497" y="1846748"/>
            <a:ext cx="935367" cy="100584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E1A1B42-798A-D6C9-DB30-62FD96AC77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13722" y="1354511"/>
            <a:ext cx="706785" cy="110876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B5C5D1C-0333-08EB-E76F-E844D9E22D5C}"/>
              </a:ext>
            </a:extLst>
          </p:cNvPr>
          <p:cNvSpPr txBox="1"/>
          <p:nvPr/>
        </p:nvSpPr>
        <p:spPr>
          <a:xfrm>
            <a:off x="608834" y="5182932"/>
            <a:ext cx="1850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</a:schemeClr>
                </a:solidFill>
              </a:rPr>
              <a:t>Science Theme</a:t>
            </a:r>
          </a:p>
          <a:p>
            <a:r>
              <a:rPr lang="en-US" sz="1200" b="1" dirty="0">
                <a:solidFill>
                  <a:schemeClr val="tx1">
                    <a:lumMod val="75000"/>
                  </a:schemeClr>
                </a:solidFill>
              </a:rPr>
              <a:t>Objective</a:t>
            </a:r>
            <a:br>
              <a:rPr lang="en-US" sz="12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b="1" dirty="0">
                <a:solidFill>
                  <a:schemeClr val="tx1">
                    <a:lumMod val="75000"/>
                  </a:schemeClr>
                </a:solidFill>
              </a:rPr>
              <a:t>Experimental Results</a:t>
            </a:r>
            <a:br>
              <a:rPr lang="en-US" sz="12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b="1" dirty="0">
                <a:solidFill>
                  <a:schemeClr val="tx1">
                    <a:lumMod val="75000"/>
                  </a:schemeClr>
                </a:solidFill>
              </a:rPr>
              <a:t>Computational Results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01A3A4E-FAB9-3EF9-8AFC-58373873007E}"/>
              </a:ext>
            </a:extLst>
          </p:cNvPr>
          <p:cNvSpPr txBox="1"/>
          <p:nvPr/>
        </p:nvSpPr>
        <p:spPr>
          <a:xfrm>
            <a:off x="2361079" y="4815703"/>
            <a:ext cx="13150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</a:schemeClr>
                </a:solidFill>
              </a:rPr>
              <a:t>DFT</a:t>
            </a:r>
          </a:p>
          <a:p>
            <a:r>
              <a:rPr lang="en-US" sz="1200" b="1" dirty="0">
                <a:solidFill>
                  <a:schemeClr val="tx1">
                    <a:lumMod val="75000"/>
                  </a:schemeClr>
                </a:solidFill>
              </a:rPr>
              <a:t>TD-DFT</a:t>
            </a:r>
            <a:br>
              <a:rPr lang="en-US" sz="1200" b="1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sz="1200" b="1" dirty="0">
                <a:solidFill>
                  <a:schemeClr val="tx1">
                    <a:lumMod val="75000"/>
                  </a:schemeClr>
                </a:solidFill>
              </a:rPr>
              <a:t>AIMD</a:t>
            </a:r>
          </a:p>
          <a:p>
            <a:r>
              <a:rPr lang="en-US" sz="1200" b="1" dirty="0">
                <a:solidFill>
                  <a:schemeClr val="tx1">
                    <a:lumMod val="75000"/>
                  </a:schemeClr>
                </a:solidFill>
              </a:rPr>
              <a:t>MM-MD</a:t>
            </a:r>
          </a:p>
          <a:p>
            <a:r>
              <a:rPr lang="en-US" sz="1200" b="1" dirty="0">
                <a:solidFill>
                  <a:schemeClr val="tx1">
                    <a:lumMod val="75000"/>
                  </a:schemeClr>
                </a:solidFill>
              </a:rPr>
              <a:t>NA-MD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A2532F-9B5C-F764-3E50-8C8DF0E725C8}"/>
              </a:ext>
            </a:extLst>
          </p:cNvPr>
          <p:cNvSpPr txBox="1"/>
          <p:nvPr/>
        </p:nvSpPr>
        <p:spPr>
          <a:xfrm>
            <a:off x="3753943" y="4468657"/>
            <a:ext cx="144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</a:schemeClr>
                </a:solidFill>
              </a:rPr>
              <a:t>Exciton structure and dynamics in bulk of hematite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346AD8-8128-F94A-6140-8B57D6885B95}"/>
              </a:ext>
            </a:extLst>
          </p:cNvPr>
          <p:cNvSpPr txBox="1"/>
          <p:nvPr/>
        </p:nvSpPr>
        <p:spPr>
          <a:xfrm>
            <a:off x="6864611" y="3640184"/>
            <a:ext cx="14873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</a:schemeClr>
                </a:solidFill>
              </a:rPr>
              <a:t>Exciton structure in hematite-water slab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DBDD7D3-647D-33C9-2516-CA2260ED3A5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57121" y="4177541"/>
            <a:ext cx="1124988" cy="122856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01D091E-1F05-20E2-26A7-845152DD1DB3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770"/>
          <a:stretch>
            <a:fillRect/>
          </a:stretch>
        </p:blipFill>
        <p:spPr>
          <a:xfrm>
            <a:off x="8633140" y="3526970"/>
            <a:ext cx="897705" cy="2229755"/>
          </a:xfrm>
          <a:prstGeom prst="rect">
            <a:avLst/>
          </a:prstGeom>
        </p:spPr>
      </p:pic>
      <p:sp>
        <p:nvSpPr>
          <p:cNvPr id="37" name="Slide Number Placeholder 2">
            <a:extLst>
              <a:ext uri="{FF2B5EF4-FFF2-40B4-BE49-F238E27FC236}">
                <a16:creationId xmlns:a16="http://schemas.microsoft.com/office/drawing/2014/main" id="{D414C3BD-CE4F-58ED-4869-61C6815F76E2}"/>
              </a:ext>
            </a:extLst>
          </p:cNvPr>
          <p:cNvSpPr txBox="1">
            <a:spLocks/>
          </p:cNvSpPr>
          <p:nvPr/>
        </p:nvSpPr>
        <p:spPr>
          <a:xfrm>
            <a:off x="0" y="637806"/>
            <a:ext cx="561137" cy="36512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1C1F-DDD9-438F-974A-6E17C5EA975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/31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0E5F239-72E3-BB0F-F396-159978542BDA}"/>
              </a:ext>
            </a:extLst>
          </p:cNvPr>
          <p:cNvSpPr/>
          <p:nvPr/>
        </p:nvSpPr>
        <p:spPr>
          <a:xfrm>
            <a:off x="10624457" y="6291943"/>
            <a:ext cx="319315" cy="435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131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several lines&#10;&#10;AI-generated content may be incorrect.">
            <a:extLst>
              <a:ext uri="{FF2B5EF4-FFF2-40B4-BE49-F238E27FC236}">
                <a16:creationId xmlns:a16="http://schemas.microsoft.com/office/drawing/2014/main" id="{C096DB65-780D-7CEB-81E0-DCEF7355DD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" t="10080" r="88634"/>
          <a:stretch>
            <a:fillRect/>
          </a:stretch>
        </p:blipFill>
        <p:spPr bwMode="auto">
          <a:xfrm>
            <a:off x="1618612" y="1374598"/>
            <a:ext cx="1006052" cy="5029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 descr="A close-up of several lines&#10;&#10;AI-generated content may be incorrect.">
            <a:extLst>
              <a:ext uri="{FF2B5EF4-FFF2-40B4-BE49-F238E27FC236}">
                <a16:creationId xmlns:a16="http://schemas.microsoft.com/office/drawing/2014/main" id="{48D9DCC5-B95B-3088-40F6-1F530F1EC4A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6" t="10172" r="88710"/>
          <a:stretch>
            <a:fillRect/>
          </a:stretch>
        </p:blipFill>
        <p:spPr bwMode="auto">
          <a:xfrm>
            <a:off x="2671641" y="1374598"/>
            <a:ext cx="1006052" cy="5029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close-up of several lines&#10;&#10;AI-generated content may be incorrect.">
            <a:extLst>
              <a:ext uri="{FF2B5EF4-FFF2-40B4-BE49-F238E27FC236}">
                <a16:creationId xmlns:a16="http://schemas.microsoft.com/office/drawing/2014/main" id="{53AB7AEC-7754-8D33-248A-0A5CEA6BA3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4" t="10081" r="88564"/>
          <a:stretch>
            <a:fillRect/>
          </a:stretch>
        </p:blipFill>
        <p:spPr bwMode="auto">
          <a:xfrm>
            <a:off x="3799150" y="1351644"/>
            <a:ext cx="1006052" cy="5029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82C095-C6F8-7FB2-1EE8-6DE842080E8F}"/>
              </a:ext>
            </a:extLst>
          </p:cNvPr>
          <p:cNvSpPr txBox="1"/>
          <p:nvPr/>
        </p:nvSpPr>
        <p:spPr>
          <a:xfrm>
            <a:off x="2440546" y="633410"/>
            <a:ext cx="90846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2" algn="just"/>
            <a:r>
              <a:rPr lang="en-US" sz="1600" b="1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Characteristics of Low-lying Excited States at the GS and along the MD Trajectory</a:t>
            </a:r>
          </a:p>
        </p:txBody>
      </p:sp>
      <p:pic>
        <p:nvPicPr>
          <p:cNvPr id="3" name="Picture 2" descr="A close-up of a diagram&#10;&#10;Description automatically generated">
            <a:extLst>
              <a:ext uri="{FF2B5EF4-FFF2-40B4-BE49-F238E27FC236}">
                <a16:creationId xmlns:a16="http://schemas.microsoft.com/office/drawing/2014/main" id="{F42E0DA4-2689-0448-7FE3-1A01B7CD9A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21" r="45151"/>
          <a:stretch/>
        </p:blipFill>
        <p:spPr bwMode="auto">
          <a:xfrm>
            <a:off x="365021" y="1373774"/>
            <a:ext cx="1061468" cy="50292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4F18A9-AE50-BADA-6B87-8BC8C3EFDD61}"/>
              </a:ext>
            </a:extLst>
          </p:cNvPr>
          <p:cNvSpPr txBox="1"/>
          <p:nvPr/>
        </p:nvSpPr>
        <p:spPr>
          <a:xfrm>
            <a:off x="1812494" y="1005266"/>
            <a:ext cx="3190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Along the MD Trajectory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626005-D15D-F340-9EAF-18DDF8B44560}"/>
              </a:ext>
            </a:extLst>
          </p:cNvPr>
          <p:cNvSpPr txBox="1"/>
          <p:nvPr/>
        </p:nvSpPr>
        <p:spPr>
          <a:xfrm>
            <a:off x="658386" y="1006199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1EAF34-AB4D-9425-2DA6-CC99565BEF63}"/>
              </a:ext>
            </a:extLst>
          </p:cNvPr>
          <p:cNvSpPr txBox="1"/>
          <p:nvPr/>
        </p:nvSpPr>
        <p:spPr>
          <a:xfrm>
            <a:off x="1341519" y="6357890"/>
            <a:ext cx="12693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Hole:   (water)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D2004D-2AEB-1C38-1D66-1716612E45CA}"/>
              </a:ext>
            </a:extLst>
          </p:cNvPr>
          <p:cNvSpPr txBox="1"/>
          <p:nvPr/>
        </p:nvSpPr>
        <p:spPr>
          <a:xfrm>
            <a:off x="2408299" y="6357890"/>
            <a:ext cx="142960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kern="1200" dirty="0">
                <a:solidFill>
                  <a:srgbClr val="000000"/>
                </a:solidFill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(surface-hematite)</a:t>
            </a:r>
            <a:endParaRPr lang="en-US" sz="12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5239DB-5660-F303-4A49-06367F8256B6}"/>
              </a:ext>
            </a:extLst>
          </p:cNvPr>
          <p:cNvSpPr txBox="1"/>
          <p:nvPr/>
        </p:nvSpPr>
        <p:spPr>
          <a:xfrm>
            <a:off x="3684623" y="6348138"/>
            <a:ext cx="123510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kern="1200" dirty="0">
                <a:solidFill>
                  <a:srgbClr val="000000"/>
                </a:solidFill>
                <a:effectLst/>
                <a:ea typeface="Times New Roman" panose="02020603050405020304" pitchFamily="18" charset="0"/>
              </a:rPr>
              <a:t>(bulk-hematite)</a:t>
            </a:r>
            <a:endParaRPr lang="en-US" sz="1200" dirty="0">
              <a:solidFill>
                <a:srgbClr val="000000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5E7FD2A-4F6C-C64D-89EF-3FF7162F0965}"/>
              </a:ext>
            </a:extLst>
          </p:cNvPr>
          <p:cNvSpPr/>
          <p:nvPr/>
        </p:nvSpPr>
        <p:spPr>
          <a:xfrm>
            <a:off x="4919729" y="1374598"/>
            <a:ext cx="6965968" cy="1115533"/>
          </a:xfrm>
          <a:prstGeom prst="roundRect">
            <a:avLst>
              <a:gd name="adj" fmla="val 7758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Exciton structure after vertical excitation (GS geometry):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ysClr val="windowText" lastClr="000000"/>
                </a:solidFill>
              </a:rPr>
              <a:t>Slab:</a:t>
            </a:r>
            <a:r>
              <a:rPr lang="en-US" sz="1400" dirty="0">
                <a:solidFill>
                  <a:sysClr val="windowText" lastClr="000000"/>
                </a:solidFill>
              </a:rPr>
              <a:t> Electron–hole pair separated across ~5 planes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dirty="0">
                <a:solidFill>
                  <a:sysClr val="windowText" lastClr="000000"/>
                </a:solidFill>
              </a:rPr>
              <a:t>Bulk:</a:t>
            </a:r>
            <a:r>
              <a:rPr lang="en-US" sz="1400" dirty="0">
                <a:solidFill>
                  <a:sysClr val="windowText" lastClr="000000"/>
                </a:solidFill>
              </a:rPr>
              <a:t> Unlocalized exciton with radius ≈ 1 Fe–O bond length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145B2B3-9BD0-6422-3256-C9A39AE54E39}"/>
              </a:ext>
            </a:extLst>
          </p:cNvPr>
          <p:cNvSpPr/>
          <p:nvPr/>
        </p:nvSpPr>
        <p:spPr>
          <a:xfrm>
            <a:off x="4919729" y="2615919"/>
            <a:ext cx="6965968" cy="1613887"/>
          </a:xfrm>
          <a:prstGeom prst="roundRect">
            <a:avLst>
              <a:gd name="adj" fmla="val 7758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Along MD trajectory:</a:t>
            </a:r>
          </a:p>
          <a:p>
            <a:endParaRPr lang="en-US" sz="1400" b="1" dirty="0">
              <a:solidFill>
                <a:sysClr val="windowText" lastClr="000000"/>
              </a:solidFill>
            </a:endParaRPr>
          </a:p>
          <a:p>
            <a:r>
              <a:rPr lang="en-US" sz="1400" b="1" dirty="0">
                <a:solidFill>
                  <a:sysClr val="windowText" lastClr="000000"/>
                </a:solidFill>
              </a:rPr>
              <a:t>Hole localization varies: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</a:p>
          <a:p>
            <a:r>
              <a:rPr lang="en-US" sz="1400" u="sng" dirty="0">
                <a:solidFill>
                  <a:sysClr val="windowText" lastClr="000000"/>
                </a:solidFill>
              </a:rPr>
              <a:t>Overall: O(hematite) (~71%) &gt; O(water) (~23%)</a:t>
            </a:r>
          </a:p>
          <a:p>
            <a:endParaRPr lang="en-US" sz="1400" b="1" dirty="0">
              <a:solidFill>
                <a:sysClr val="windowText" lastClr="000000"/>
              </a:solidFill>
            </a:endParaRPr>
          </a:p>
          <a:p>
            <a:r>
              <a:rPr lang="en-US" sz="1400" b="1" dirty="0">
                <a:solidFill>
                  <a:sysClr val="windowText" lastClr="000000"/>
                </a:solidFill>
              </a:rPr>
              <a:t>Electron consistently localizes on Fe atoms in hematite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EBB73D1-E548-4CA5-E77D-9E789C8ACCCC}"/>
              </a:ext>
            </a:extLst>
          </p:cNvPr>
          <p:cNvSpPr/>
          <p:nvPr/>
        </p:nvSpPr>
        <p:spPr>
          <a:xfrm>
            <a:off x="4926659" y="4568036"/>
            <a:ext cx="6965968" cy="1613887"/>
          </a:xfrm>
          <a:prstGeom prst="roundRect">
            <a:avLst>
              <a:gd name="adj" fmla="val 7758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Filtering for oscillator strength &gt; 1×10⁻⁶ :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Increases hole localization on hematite (~91%) 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Reduces hole localization on water (~1%)</a:t>
            </a:r>
          </a:p>
          <a:p>
            <a:endParaRPr lang="en-US" sz="1400" dirty="0">
              <a:solidFill>
                <a:sysClr val="windowText" lastClr="000000"/>
              </a:solidFill>
            </a:endParaRPr>
          </a:p>
          <a:p>
            <a:endParaRPr lang="en-US" sz="1400" dirty="0">
              <a:solidFill>
                <a:sysClr val="windowText" lastClr="000000"/>
              </a:solidFill>
            </a:endParaRPr>
          </a:p>
          <a:p>
            <a:r>
              <a:rPr lang="en-US" sz="1400" dirty="0">
                <a:solidFill>
                  <a:sysClr val="windowText" lastClr="000000"/>
                </a:solidFill>
              </a:rPr>
              <a:t>Water-localized holes are linked to weaker, less optically active excitations, making them difficult to detect against experimental noise.</a:t>
            </a:r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22AC967A-3612-B36A-9BA8-0351A9B12898}"/>
              </a:ext>
            </a:extLst>
          </p:cNvPr>
          <p:cNvSpPr/>
          <p:nvPr/>
        </p:nvSpPr>
        <p:spPr>
          <a:xfrm>
            <a:off x="5003462" y="5412346"/>
            <a:ext cx="315042" cy="23825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77C1E45-611B-596B-8985-E5EF5A801728}"/>
              </a:ext>
            </a:extLst>
          </p:cNvPr>
          <p:cNvSpPr/>
          <p:nvPr/>
        </p:nvSpPr>
        <p:spPr>
          <a:xfrm>
            <a:off x="10624457" y="6291943"/>
            <a:ext cx="319315" cy="435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E6A690DE-EC4D-5108-F6E2-1340FBD9A2A1}"/>
              </a:ext>
            </a:extLst>
          </p:cNvPr>
          <p:cNvSpPr txBox="1">
            <a:spLocks/>
          </p:cNvSpPr>
          <p:nvPr/>
        </p:nvSpPr>
        <p:spPr>
          <a:xfrm>
            <a:off x="0" y="637806"/>
            <a:ext cx="631371" cy="36512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1C1F-DDD9-438F-974A-6E17C5EA975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1290890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F532AA-6142-B4D9-D58C-654BA9C73D56}"/>
              </a:ext>
            </a:extLst>
          </p:cNvPr>
          <p:cNvSpPr txBox="1"/>
          <p:nvPr/>
        </p:nvSpPr>
        <p:spPr>
          <a:xfrm>
            <a:off x="4776955" y="554936"/>
            <a:ext cx="6741078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algn="just">
              <a:lnSpc>
                <a:spcPct val="150000"/>
              </a:lnSpc>
              <a:spcBef>
                <a:spcPts val="200"/>
              </a:spcBef>
            </a:pPr>
            <a:r>
              <a:rPr lang="en-US" sz="1600" b="1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Cause and Effect of Hole Localization in Hematite-Water Slab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9FC9206-6280-F831-05F9-70092FB5DCD8}"/>
              </a:ext>
            </a:extLst>
          </p:cNvPr>
          <p:cNvSpPr/>
          <p:nvPr/>
        </p:nvSpPr>
        <p:spPr>
          <a:xfrm>
            <a:off x="244838" y="1154893"/>
            <a:ext cx="11201475" cy="1534381"/>
          </a:xfrm>
          <a:prstGeom prst="roundRect">
            <a:avLst>
              <a:gd name="adj" fmla="val 7758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b="1" dirty="0">
                <a:solidFill>
                  <a:sysClr val="windowText" lastClr="000000"/>
                </a:solidFill>
              </a:rPr>
              <a:t>Electronic Structure Correlation with Hole Localization</a:t>
            </a:r>
            <a:r>
              <a:rPr lang="en-US" altLang="en-US" sz="1400" b="1" dirty="0">
                <a:solidFill>
                  <a:sysClr val="windowText" lastClr="000000"/>
                </a:solidFill>
              </a:rPr>
              <a:t>:</a:t>
            </a:r>
            <a:br>
              <a:rPr lang="en-US" altLang="en-US" sz="1400" dirty="0">
                <a:solidFill>
                  <a:sysClr val="windowText" lastClr="000000"/>
                </a:solidFill>
              </a:rPr>
            </a:br>
            <a:r>
              <a:rPr lang="en-US" altLang="en-US" sz="1400" b="1" dirty="0">
                <a:solidFill>
                  <a:sysClr val="windowText" lastClr="000000"/>
                </a:solidFill>
              </a:rPr>
              <a:t>From PDOS: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ysClr val="windowText" lastClr="000000"/>
                </a:solidFill>
              </a:rPr>
              <a:t>•Hole on hematite → </a:t>
            </a:r>
            <a:r>
              <a:rPr lang="en-US" sz="1400" dirty="0">
                <a:solidFill>
                  <a:sysClr val="windowText" lastClr="000000"/>
                </a:solidFill>
              </a:rPr>
              <a:t>HOMO has greater contributions from O(hematite)   </a:t>
            </a:r>
            <a:r>
              <a:rPr lang="en-US" altLang="en-US" sz="1400" dirty="0">
                <a:solidFill>
                  <a:sysClr val="windowText" lastClr="000000"/>
                </a:solidFill>
              </a:rPr>
              <a:t>• Hole on water → </a:t>
            </a:r>
            <a:r>
              <a:rPr lang="en-US" sz="1400" dirty="0">
                <a:solidFill>
                  <a:sysClr val="windowText" lastClr="000000"/>
                </a:solidFill>
              </a:rPr>
              <a:t>HOMO has greater contributions from O(water)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ysClr val="windowText" lastClr="000000"/>
                </a:solidFill>
              </a:rPr>
              <a:t>From HOMO–LUMO energies: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ysClr val="windowText" lastClr="000000"/>
                </a:solidFill>
              </a:rPr>
              <a:t>• Hole on hematite → Higher average HOMO/LUMO energies                   • Hole on water → Lower average HOMO/LUMO energies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br>
              <a:rPr lang="en-US" altLang="en-US" sz="1400" dirty="0">
                <a:solidFill>
                  <a:sysClr val="windowText" lastClr="000000"/>
                </a:solidFill>
              </a:rPr>
            </a:br>
            <a:r>
              <a:rPr lang="en-US" altLang="en-US" sz="1400" b="1" dirty="0">
                <a:solidFill>
                  <a:sysClr val="windowText" lastClr="000000"/>
                </a:solidFill>
              </a:rPr>
              <a:t>                                                                        </a:t>
            </a:r>
            <a:r>
              <a:rPr lang="en-US" sz="1400" b="1" dirty="0">
                <a:solidFill>
                  <a:sysClr val="windowText" lastClr="000000"/>
                </a:solidFill>
              </a:rPr>
              <a:t>Hole localization alters orbital alignment</a:t>
            </a:r>
            <a:endParaRPr lang="en-US" altLang="en-US" sz="1400" b="1" dirty="0">
              <a:solidFill>
                <a:sysClr val="windowText" lastClr="000000"/>
              </a:solidFill>
            </a:endParaRPr>
          </a:p>
        </p:txBody>
      </p:sp>
      <p:pic>
        <p:nvPicPr>
          <p:cNvPr id="22" name="Picture 21" descr="A diagram of a graph&#10;&#10;AI-generated content may be incorrect.">
            <a:extLst>
              <a:ext uri="{FF2B5EF4-FFF2-40B4-BE49-F238E27FC236}">
                <a16:creationId xmlns:a16="http://schemas.microsoft.com/office/drawing/2014/main" id="{29B9B9D0-69B5-2CE0-02DA-E48E783191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1894" y="2782936"/>
            <a:ext cx="3574541" cy="238484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Arrow: Down 40">
            <a:extLst>
              <a:ext uri="{FF2B5EF4-FFF2-40B4-BE49-F238E27FC236}">
                <a16:creationId xmlns:a16="http://schemas.microsoft.com/office/drawing/2014/main" id="{7B16A2A5-7AF9-18D6-5DBA-27853839C65F}"/>
              </a:ext>
            </a:extLst>
          </p:cNvPr>
          <p:cNvSpPr/>
          <p:nvPr/>
        </p:nvSpPr>
        <p:spPr>
          <a:xfrm>
            <a:off x="5453629" y="2234676"/>
            <a:ext cx="244457" cy="2318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DC737C3F-6054-EBEC-91D8-E44C65CE72BD}"/>
              </a:ext>
            </a:extLst>
          </p:cNvPr>
          <p:cNvSpPr/>
          <p:nvPr/>
        </p:nvSpPr>
        <p:spPr>
          <a:xfrm>
            <a:off x="168361" y="5252091"/>
            <a:ext cx="11201400" cy="731520"/>
          </a:xfrm>
          <a:prstGeom prst="roundRect">
            <a:avLst>
              <a:gd name="adj" fmla="val 7758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ysClr val="windowText" lastClr="000000"/>
                </a:solidFill>
              </a:rPr>
              <a:t>Structural Changes Not a Factor:</a:t>
            </a:r>
            <a:br>
              <a:rPr lang="en-US" altLang="en-US" sz="1400" dirty="0">
                <a:solidFill>
                  <a:sysClr val="windowText" lastClr="000000"/>
                </a:solidFill>
              </a:rPr>
            </a:br>
            <a:r>
              <a:rPr lang="en-US" altLang="en-US" sz="1400" dirty="0">
                <a:solidFill>
                  <a:sysClr val="windowText" lastClr="000000"/>
                </a:solidFill>
              </a:rPr>
              <a:t>• No significant differences in water structure, OH bonds, or hydrogen bonding.</a:t>
            </a:r>
            <a:br>
              <a:rPr lang="en-US" altLang="en-US" sz="1400" dirty="0">
                <a:solidFill>
                  <a:sysClr val="windowText" lastClr="000000"/>
                </a:solidFill>
              </a:rPr>
            </a:br>
            <a:r>
              <a:rPr lang="en-US" altLang="en-US" sz="1400" dirty="0">
                <a:solidFill>
                  <a:sysClr val="windowText" lastClr="000000"/>
                </a:solidFill>
              </a:rPr>
              <a:t>• Localization shifts not driven by geometry.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B8E54562-5522-AE97-EEBA-F091AB7AE67F}"/>
              </a:ext>
            </a:extLst>
          </p:cNvPr>
          <p:cNvSpPr/>
          <p:nvPr/>
        </p:nvSpPr>
        <p:spPr>
          <a:xfrm>
            <a:off x="171629" y="6052184"/>
            <a:ext cx="11201400" cy="728635"/>
          </a:xfrm>
          <a:prstGeom prst="roundRect">
            <a:avLst>
              <a:gd name="adj" fmla="val 7758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</a:rPr>
              <a:t>Role of Internal Fields:</a:t>
            </a:r>
            <a:br>
              <a:rPr lang="en-US" altLang="en-US" sz="1400" dirty="0">
                <a:solidFill>
                  <a:srgbClr val="000000"/>
                </a:solidFill>
              </a:rPr>
            </a:br>
            <a:r>
              <a:rPr lang="en-US" altLang="en-US" sz="1400" dirty="0">
                <a:solidFill>
                  <a:srgbClr val="000000"/>
                </a:solidFill>
              </a:rPr>
              <a:t>• Hole localization can be modulated by internal electric fields.</a:t>
            </a:r>
            <a:br>
              <a:rPr lang="en-US" altLang="en-US" sz="1400" dirty="0">
                <a:solidFill>
                  <a:srgbClr val="000000"/>
                </a:solidFill>
              </a:rPr>
            </a:br>
            <a:r>
              <a:rPr lang="en-US" altLang="en-US" sz="1400" dirty="0">
                <a:solidFill>
                  <a:srgbClr val="000000"/>
                </a:solidFill>
              </a:rPr>
              <a:t>• Mimics effects seen under external field simulations.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8B6174D-7B29-E93E-4770-01FB993DEEFB}"/>
              </a:ext>
            </a:extLst>
          </p:cNvPr>
          <p:cNvSpPr/>
          <p:nvPr/>
        </p:nvSpPr>
        <p:spPr>
          <a:xfrm>
            <a:off x="10624457" y="6291943"/>
            <a:ext cx="319315" cy="435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lide Number Placeholder 2">
            <a:extLst>
              <a:ext uri="{FF2B5EF4-FFF2-40B4-BE49-F238E27FC236}">
                <a16:creationId xmlns:a16="http://schemas.microsoft.com/office/drawing/2014/main" id="{1C9F2EBE-F15F-96F6-3124-E9C2024711ED}"/>
              </a:ext>
            </a:extLst>
          </p:cNvPr>
          <p:cNvSpPr txBox="1">
            <a:spLocks/>
          </p:cNvSpPr>
          <p:nvPr/>
        </p:nvSpPr>
        <p:spPr>
          <a:xfrm>
            <a:off x="0" y="637806"/>
            <a:ext cx="631371" cy="36512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1C1F-DDD9-438F-974A-6E17C5EA975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/31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53E8080-BA91-B7B2-AD92-9AA697E8B7A8}"/>
              </a:ext>
            </a:extLst>
          </p:cNvPr>
          <p:cNvGrpSpPr>
            <a:grpSpLocks noChangeAspect="1"/>
          </p:cNvGrpSpPr>
          <p:nvPr/>
        </p:nvGrpSpPr>
        <p:grpSpPr>
          <a:xfrm>
            <a:off x="369097" y="2703052"/>
            <a:ext cx="6703703" cy="2476584"/>
            <a:chOff x="66221" y="-1"/>
            <a:chExt cx="9892395" cy="3520883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E7ED4F3-03FC-E50F-6F29-4D2F43CD2BF3}"/>
                </a:ext>
              </a:extLst>
            </p:cNvPr>
            <p:cNvGrpSpPr/>
            <p:nvPr/>
          </p:nvGrpSpPr>
          <p:grpSpPr>
            <a:xfrm>
              <a:off x="66221" y="-1"/>
              <a:ext cx="4937760" cy="3456435"/>
              <a:chOff x="-9979" y="-1"/>
              <a:chExt cx="4937760" cy="3456435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D9CFA3A3-50A7-CA8A-D771-1111D695B60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-9979" y="-1"/>
                <a:ext cx="4937760" cy="3456435"/>
                <a:chOff x="-11352" y="-1"/>
                <a:chExt cx="5617026" cy="3931922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EAE87BFE-FFDE-94C2-423D-502283A1725C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-11352" y="-1"/>
                  <a:ext cx="5617026" cy="3931922"/>
                  <a:chOff x="-18480" y="-4"/>
                  <a:chExt cx="9144019" cy="6400821"/>
                </a:xfrm>
              </p:grpSpPr>
              <p:pic>
                <p:nvPicPr>
                  <p:cNvPr id="23" name="Picture 22">
                    <a:extLst>
                      <a:ext uri="{FF2B5EF4-FFF2-40B4-BE49-F238E27FC236}">
                        <a16:creationId xmlns:a16="http://schemas.microsoft.com/office/drawing/2014/main" id="{33FEE25F-F489-D3DE-B71D-D9430CB214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-18480" y="-4"/>
                    <a:ext cx="9144019" cy="6400821"/>
                  </a:xfrm>
                  <a:prstGeom prst="rect">
                    <a:avLst/>
                  </a:prstGeom>
                </p:spPr>
              </p:pic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282C00CD-F4CC-8B4D-28F7-E2B332A89931}"/>
                      </a:ext>
                    </a:extLst>
                  </p:cNvPr>
                  <p:cNvSpPr/>
                  <p:nvPr/>
                </p:nvSpPr>
                <p:spPr>
                  <a:xfrm>
                    <a:off x="6354427" y="414137"/>
                    <a:ext cx="2472461" cy="108667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/>
                  </a:p>
                </p:txBody>
              </p:sp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5E32C3A6-F1AB-EFC9-6754-4FCE16134EC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810260" y="475509"/>
                    <a:ext cx="1965498" cy="1463039"/>
                  </a:xfrm>
                  <a:prstGeom prst="rect">
                    <a:avLst/>
                  </a:prstGeom>
                  <a:ln w="3175">
                    <a:solidFill>
                      <a:schemeClr val="tx1"/>
                    </a:solidFill>
                  </a:ln>
                </p:spPr>
              </p:pic>
            </p:grp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0EEE53E9-D6EB-108B-A11E-A3F181E93F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54400" y="2203450"/>
                  <a:ext cx="1410335" cy="1005840"/>
                </a:xfrm>
                <a:prstGeom prst="ellips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</p:pic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5878DF67-DD8D-0BB9-F19E-4E79DF682B67}"/>
                  </a:ext>
                </a:extLst>
              </p:cNvPr>
              <p:cNvSpPr/>
              <p:nvPr/>
            </p:nvSpPr>
            <p:spPr>
              <a:xfrm>
                <a:off x="2914650" y="2927350"/>
                <a:ext cx="384048" cy="311150"/>
              </a:xfrm>
              <a:prstGeom prst="ellipse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C34B6B88-F26F-C291-DCD3-6F97B0ADAD3F}"/>
                  </a:ext>
                </a:extLst>
              </p:cNvPr>
              <p:cNvCxnSpPr/>
              <p:nvPr/>
            </p:nvCxnSpPr>
            <p:spPr>
              <a:xfrm flipV="1">
                <a:off x="3219450" y="2730500"/>
                <a:ext cx="177800" cy="196850"/>
              </a:xfrm>
              <a:prstGeom prst="straightConnector1">
                <a:avLst/>
              </a:prstGeom>
              <a:ln>
                <a:solidFill>
                  <a:schemeClr val="bg2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8BC2677-D255-2303-47C2-8DB3DCBC480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929416" y="441"/>
              <a:ext cx="5029200" cy="3520441"/>
              <a:chOff x="5505140" y="-3779653"/>
              <a:chExt cx="5616574" cy="3931921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59A2EDB6-8EF6-AE50-8B4C-6B0379BA63E1}"/>
                  </a:ext>
                </a:extLst>
              </p:cNvPr>
              <p:cNvGrpSpPr/>
              <p:nvPr/>
            </p:nvGrpSpPr>
            <p:grpSpPr>
              <a:xfrm>
                <a:off x="5505140" y="-3779653"/>
                <a:ext cx="5616574" cy="3931921"/>
                <a:chOff x="5505140" y="-3779653"/>
                <a:chExt cx="5616574" cy="3931921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B81900BC-43DB-EC35-2B63-F79E73FD31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05140" y="-3779653"/>
                  <a:ext cx="5616574" cy="3931921"/>
                </a:xfrm>
                <a:prstGeom prst="rect">
                  <a:avLst/>
                </a:prstGeom>
              </p:spPr>
            </p:pic>
            <p:pic>
              <p:nvPicPr>
                <p:cNvPr id="16" name="Picture 15" descr="A graph of colored lines&#10;&#10;AI-generated content may be incorrect.">
                  <a:extLst>
                    <a:ext uri="{FF2B5EF4-FFF2-40B4-BE49-F238E27FC236}">
                      <a16:creationId xmlns:a16="http://schemas.microsoft.com/office/drawing/2014/main" id="{9756F8E0-48BE-0716-A0DF-B63309470D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4741" y="-1773055"/>
                  <a:ext cx="1549400" cy="1005840"/>
                </a:xfrm>
                <a:prstGeom prst="ellips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</p:pic>
          </p:grp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6003D122-F3E8-EEF3-EB60-597192155185}"/>
                  </a:ext>
                </a:extLst>
              </p:cNvPr>
              <p:cNvSpPr/>
              <p:nvPr/>
            </p:nvSpPr>
            <p:spPr>
              <a:xfrm>
                <a:off x="8673790" y="-496703"/>
                <a:ext cx="425449" cy="311149"/>
              </a:xfrm>
              <a:prstGeom prst="ellipse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DD7828A-21B1-FF02-DB55-2FEECBABCBFA}"/>
                  </a:ext>
                </a:extLst>
              </p:cNvPr>
              <p:cNvCxnSpPr/>
              <p:nvPr/>
            </p:nvCxnSpPr>
            <p:spPr>
              <a:xfrm flipV="1">
                <a:off x="8978590" y="-693553"/>
                <a:ext cx="177799" cy="196849"/>
              </a:xfrm>
              <a:prstGeom prst="straightConnector1">
                <a:avLst/>
              </a:prstGeom>
              <a:ln>
                <a:solidFill>
                  <a:schemeClr val="bg2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C3936B8-39FC-C491-2AE4-CC5D8A149599}"/>
              </a:ext>
            </a:extLst>
          </p:cNvPr>
          <p:cNvSpPr txBox="1"/>
          <p:nvPr/>
        </p:nvSpPr>
        <p:spPr>
          <a:xfrm>
            <a:off x="10752512" y="3633365"/>
            <a:ext cx="131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Hole (hematite)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4B96FD-97C7-B7DC-0A56-1A25B607F8B8}"/>
              </a:ext>
            </a:extLst>
          </p:cNvPr>
          <p:cNvSpPr txBox="1"/>
          <p:nvPr/>
        </p:nvSpPr>
        <p:spPr>
          <a:xfrm>
            <a:off x="10787529" y="4448881"/>
            <a:ext cx="131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FF0000"/>
                </a:solidFill>
              </a:rPr>
              <a:t>Hole (hematite)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88B70E-F49D-D1E8-C277-D3D3C26890AD}"/>
              </a:ext>
            </a:extLst>
          </p:cNvPr>
          <p:cNvSpPr txBox="1"/>
          <p:nvPr/>
        </p:nvSpPr>
        <p:spPr>
          <a:xfrm>
            <a:off x="10752512" y="3814018"/>
            <a:ext cx="131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Hole (Water)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4864F6-5D0E-1B53-3914-214A09C82AF9}"/>
              </a:ext>
            </a:extLst>
          </p:cNvPr>
          <p:cNvSpPr txBox="1"/>
          <p:nvPr/>
        </p:nvSpPr>
        <p:spPr>
          <a:xfrm>
            <a:off x="10787529" y="4591902"/>
            <a:ext cx="13175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Hole (Water)</a:t>
            </a:r>
          </a:p>
        </p:txBody>
      </p:sp>
    </p:spTree>
    <p:extLst>
      <p:ext uri="{BB962C8B-B14F-4D97-AF65-F5344CB8AC3E}">
        <p14:creationId xmlns:p14="http://schemas.microsoft.com/office/powerpoint/2010/main" val="624952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D4FFEF83-7176-E762-72E4-72FA1B56BA54}"/>
              </a:ext>
            </a:extLst>
          </p:cNvPr>
          <p:cNvSpPr/>
          <p:nvPr/>
        </p:nvSpPr>
        <p:spPr>
          <a:xfrm>
            <a:off x="10624457" y="6291943"/>
            <a:ext cx="319315" cy="435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lose-up of several lines&#10;&#10;AI-generated content may be incorrect.">
            <a:extLst>
              <a:ext uri="{FF2B5EF4-FFF2-40B4-BE49-F238E27FC236}">
                <a16:creationId xmlns:a16="http://schemas.microsoft.com/office/drawing/2014/main" id="{39CFA1C0-31C0-4E2C-99BE-48C1905E388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32"/>
          <a:stretch/>
        </p:blipFill>
        <p:spPr bwMode="auto">
          <a:xfrm>
            <a:off x="7409716" y="3347687"/>
            <a:ext cx="3639260" cy="314761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E01E80-9361-CF07-7346-A0610B2432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2" t="3734" r="17300" b="19986"/>
          <a:stretch/>
        </p:blipFill>
        <p:spPr bwMode="auto">
          <a:xfrm>
            <a:off x="9190990" y="1061687"/>
            <a:ext cx="2924810" cy="2286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1362D21-D69F-1C28-7AEE-34CCA24282F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5" t="7112" r="14826" b="20707"/>
          <a:stretch/>
        </p:blipFill>
        <p:spPr bwMode="auto">
          <a:xfrm>
            <a:off x="5987066" y="1084827"/>
            <a:ext cx="3339465" cy="22860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4916A77-2B32-AB8E-4A31-87B21BE8AD0D}"/>
              </a:ext>
            </a:extLst>
          </p:cNvPr>
          <p:cNvSpPr/>
          <p:nvPr/>
        </p:nvSpPr>
        <p:spPr>
          <a:xfrm>
            <a:off x="31541" y="1562295"/>
            <a:ext cx="5943600" cy="1005840"/>
          </a:xfrm>
          <a:prstGeom prst="roundRect">
            <a:avLst>
              <a:gd name="adj" fmla="val 7758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Effect of internal field</a:t>
            </a:r>
            <a:r>
              <a:rPr lang="en-US" sz="1400" dirty="0">
                <a:solidFill>
                  <a:srgbClr val="000000"/>
                </a:solidFill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000000"/>
                </a:solidFill>
              </a:rPr>
              <a:t>No significant change in plane-averaged electrostatic potential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000000"/>
                </a:solidFill>
              </a:rPr>
              <a:t>Internal field estimation from these results remains challenging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CED324E-D80B-9ACF-DB9F-8EF8DA65B8C8}"/>
              </a:ext>
            </a:extLst>
          </p:cNvPr>
          <p:cNvSpPr/>
          <p:nvPr/>
        </p:nvSpPr>
        <p:spPr>
          <a:xfrm>
            <a:off x="43466" y="2818193"/>
            <a:ext cx="5943600" cy="1005840"/>
          </a:xfrm>
          <a:prstGeom prst="roundRect">
            <a:avLst>
              <a:gd name="adj" fmla="val 7758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External Field</a:t>
            </a:r>
            <a:r>
              <a:rPr lang="en-US" sz="1400" dirty="0">
                <a:solidFill>
                  <a:srgbClr val="000000"/>
                </a:solidFill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000000"/>
                </a:solidFill>
              </a:rPr>
              <a:t>Applied +z field mimics interfacial effects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000000"/>
                </a:solidFill>
              </a:rPr>
              <a:t>Captures HOMO/LUMO shifts, excitation energies, and e–h localization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C595D6E7-0116-F5D3-93D0-F9B80BEA0FFC}"/>
              </a:ext>
            </a:extLst>
          </p:cNvPr>
          <p:cNvSpPr/>
          <p:nvPr/>
        </p:nvSpPr>
        <p:spPr>
          <a:xfrm>
            <a:off x="43466" y="4025232"/>
            <a:ext cx="5943600" cy="1005840"/>
          </a:xfrm>
          <a:prstGeom prst="roundRect">
            <a:avLst>
              <a:gd name="adj" fmla="val 7758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HOMO sensitivity</a:t>
            </a:r>
            <a:r>
              <a:rPr lang="en-US" sz="1400" dirty="0">
                <a:solidFill>
                  <a:srgbClr val="000000"/>
                </a:solidFill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000000"/>
                </a:solidFill>
              </a:rPr>
              <a:t>HOMO energy shifts with field strength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9FC23AA-53D7-7F20-4587-4313EA40939C}"/>
              </a:ext>
            </a:extLst>
          </p:cNvPr>
          <p:cNvSpPr/>
          <p:nvPr/>
        </p:nvSpPr>
        <p:spPr>
          <a:xfrm>
            <a:off x="76200" y="5286103"/>
            <a:ext cx="5943600" cy="1005840"/>
          </a:xfrm>
          <a:prstGeom prst="roundRect">
            <a:avLst>
              <a:gd name="adj" fmla="val 7758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rgbClr val="000000"/>
                </a:solidFill>
              </a:rPr>
              <a:t>Localization trends</a:t>
            </a:r>
            <a:r>
              <a:rPr lang="en-US" sz="1400" dirty="0">
                <a:solidFill>
                  <a:srgbClr val="000000"/>
                </a:solidFill>
              </a:rPr>
              <a:t>: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rgbClr val="000000"/>
                </a:solidFill>
              </a:rPr>
              <a:t>Hole relocates across basal planes or between hematite and water with increasing field</a:t>
            </a:r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AEE5323C-C0DF-12DF-5024-3FEBF65A95FC}"/>
              </a:ext>
            </a:extLst>
          </p:cNvPr>
          <p:cNvSpPr txBox="1">
            <a:spLocks/>
          </p:cNvSpPr>
          <p:nvPr/>
        </p:nvSpPr>
        <p:spPr>
          <a:xfrm>
            <a:off x="0" y="637806"/>
            <a:ext cx="631371" cy="36512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1C1F-DDD9-438F-974A-6E17C5EA975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/31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89CFF6-564D-E0DA-8194-C6DB67C497AC}"/>
              </a:ext>
            </a:extLst>
          </p:cNvPr>
          <p:cNvSpPr txBox="1"/>
          <p:nvPr/>
        </p:nvSpPr>
        <p:spPr>
          <a:xfrm>
            <a:off x="4878694" y="602701"/>
            <a:ext cx="67277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Mimicking Internal Electric Fields to Understand Exciton Behavior</a:t>
            </a:r>
          </a:p>
        </p:txBody>
      </p:sp>
    </p:spTree>
    <p:extLst>
      <p:ext uri="{BB962C8B-B14F-4D97-AF65-F5344CB8AC3E}">
        <p14:creationId xmlns:p14="http://schemas.microsoft.com/office/powerpoint/2010/main" val="628943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240F2-5DA2-1175-F7D3-D182F42AC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FDE12-0B79-E041-BA31-A0A9180EC3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/>
              <a:t>Conclusion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27CF7B-37DD-F575-4002-FFA88EA13B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Exciton in Hematite–Water Slab Systems</a:t>
            </a:r>
          </a:p>
        </p:txBody>
      </p:sp>
    </p:spTree>
    <p:extLst>
      <p:ext uri="{BB962C8B-B14F-4D97-AF65-F5344CB8AC3E}">
        <p14:creationId xmlns:p14="http://schemas.microsoft.com/office/powerpoint/2010/main" val="399704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03E52-70BE-E826-2660-4C57F2700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27AD8CC6-B9F0-950F-E064-2685E216100F}"/>
              </a:ext>
            </a:extLst>
          </p:cNvPr>
          <p:cNvSpPr txBox="1"/>
          <p:nvPr/>
        </p:nvSpPr>
        <p:spPr>
          <a:xfrm>
            <a:off x="5901017" y="558665"/>
            <a:ext cx="56466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Conclusion II: Exciton in Hematite–Water Slab Systems</a:t>
            </a:r>
          </a:p>
          <a:p>
            <a:endParaRPr lang="en-US" sz="1600" b="1" dirty="0">
              <a:solidFill>
                <a:srgbClr val="FF0000"/>
              </a:solidFill>
            </a:endParaRPr>
          </a:p>
          <a:p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1AF1281D-5634-F0A0-E130-C3C6EBF71920}"/>
              </a:ext>
            </a:extLst>
          </p:cNvPr>
          <p:cNvSpPr txBox="1">
            <a:spLocks/>
          </p:cNvSpPr>
          <p:nvPr/>
        </p:nvSpPr>
        <p:spPr>
          <a:xfrm>
            <a:off x="0" y="637806"/>
            <a:ext cx="631371" cy="36512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1C1F-DDD9-438F-974A-6E17C5EA975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/31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2273D57-8522-EE32-6826-3683BBF5EE98}"/>
              </a:ext>
            </a:extLst>
          </p:cNvPr>
          <p:cNvGrpSpPr/>
          <p:nvPr/>
        </p:nvGrpSpPr>
        <p:grpSpPr>
          <a:xfrm>
            <a:off x="4031072" y="1735009"/>
            <a:ext cx="3912209" cy="4507811"/>
            <a:chOff x="-484545" y="2539372"/>
            <a:chExt cx="3912209" cy="4507811"/>
          </a:xfrm>
        </p:grpSpPr>
        <p:pic>
          <p:nvPicPr>
            <p:cNvPr id="7" name="Picture 6" descr="A silhouette of a person's head&#10;&#10;AI-generated content may be incorrect.">
              <a:extLst>
                <a:ext uri="{FF2B5EF4-FFF2-40B4-BE49-F238E27FC236}">
                  <a16:creationId xmlns:a16="http://schemas.microsoft.com/office/drawing/2014/main" id="{3E59116C-3516-E041-4A2D-8226CF13B4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b="23184"/>
            <a:stretch>
              <a:fillRect/>
            </a:stretch>
          </p:blipFill>
          <p:spPr>
            <a:xfrm>
              <a:off x="-484545" y="2539372"/>
              <a:ext cx="3912209" cy="4507811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61ABF4C-7564-BCCA-C670-177C94427004}"/>
                </a:ext>
              </a:extLst>
            </p:cNvPr>
            <p:cNvGrpSpPr/>
            <p:nvPr/>
          </p:nvGrpSpPr>
          <p:grpSpPr>
            <a:xfrm>
              <a:off x="478052" y="3301103"/>
              <a:ext cx="2120465" cy="1714688"/>
              <a:chOff x="5320246" y="2322611"/>
              <a:chExt cx="2120465" cy="1714688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9C8BC9A-E0CB-17F7-571F-9BAC33C15C66}"/>
                  </a:ext>
                </a:extLst>
              </p:cNvPr>
              <p:cNvSpPr/>
              <p:nvPr/>
            </p:nvSpPr>
            <p:spPr>
              <a:xfrm>
                <a:off x="5644321" y="2322611"/>
                <a:ext cx="939146" cy="924878"/>
              </a:xfrm>
              <a:custGeom>
                <a:avLst/>
                <a:gdLst>
                  <a:gd name="connsiteX0" fmla="*/ 1106997 w 2213994"/>
                  <a:gd name="connsiteY0" fmla="*/ 432449 h 2180359"/>
                  <a:gd name="connsiteX1" fmla="*/ 431357 w 2213994"/>
                  <a:gd name="connsiteY1" fmla="*/ 1108089 h 2180359"/>
                  <a:gd name="connsiteX2" fmla="*/ 1106997 w 2213994"/>
                  <a:gd name="connsiteY2" fmla="*/ 1783729 h 2180359"/>
                  <a:gd name="connsiteX3" fmla="*/ 1782637 w 2213994"/>
                  <a:gd name="connsiteY3" fmla="*/ 1108089 h 2180359"/>
                  <a:gd name="connsiteX4" fmla="*/ 1106997 w 2213994"/>
                  <a:gd name="connsiteY4" fmla="*/ 432449 h 2180359"/>
                  <a:gd name="connsiteX5" fmla="*/ 1016339 w 2213994"/>
                  <a:gd name="connsiteY5" fmla="*/ 0 h 2180359"/>
                  <a:gd name="connsiteX6" fmla="*/ 1197655 w 2213994"/>
                  <a:gd name="connsiteY6" fmla="*/ 0 h 2180359"/>
                  <a:gd name="connsiteX7" fmla="*/ 1237062 w 2213994"/>
                  <a:gd name="connsiteY7" fmla="*/ 223520 h 2180359"/>
                  <a:gd name="connsiteX8" fmla="*/ 1575952 w 2213994"/>
                  <a:gd name="connsiteY8" fmla="*/ 346866 h 2180359"/>
                  <a:gd name="connsiteX9" fmla="*/ 1749815 w 2213994"/>
                  <a:gd name="connsiteY9" fmla="*/ 200970 h 2180359"/>
                  <a:gd name="connsiteX10" fmla="*/ 1888711 w 2213994"/>
                  <a:gd name="connsiteY10" fmla="*/ 317518 h 2180359"/>
                  <a:gd name="connsiteX11" fmla="*/ 1775222 w 2213994"/>
                  <a:gd name="connsiteY11" fmla="*/ 514074 h 2180359"/>
                  <a:gd name="connsiteX12" fmla="*/ 1955541 w 2213994"/>
                  <a:gd name="connsiteY12" fmla="*/ 826396 h 2180359"/>
                  <a:gd name="connsiteX13" fmla="*/ 2182509 w 2213994"/>
                  <a:gd name="connsiteY13" fmla="*/ 826390 h 2180359"/>
                  <a:gd name="connsiteX14" fmla="*/ 2213994 w 2213994"/>
                  <a:gd name="connsiteY14" fmla="*/ 1004952 h 2180359"/>
                  <a:gd name="connsiteX15" fmla="*/ 2000713 w 2213994"/>
                  <a:gd name="connsiteY15" fmla="*/ 1082574 h 2180359"/>
                  <a:gd name="connsiteX16" fmla="*/ 1938089 w 2213994"/>
                  <a:gd name="connsiteY16" fmla="*/ 1437734 h 2180359"/>
                  <a:gd name="connsiteX17" fmla="*/ 2111959 w 2213994"/>
                  <a:gd name="connsiteY17" fmla="*/ 1583621 h 2180359"/>
                  <a:gd name="connsiteX18" fmla="*/ 2021301 w 2213994"/>
                  <a:gd name="connsiteY18" fmla="*/ 1740646 h 2180359"/>
                  <a:gd name="connsiteX19" fmla="*/ 1808024 w 2213994"/>
                  <a:gd name="connsiteY19" fmla="*/ 1663013 h 2180359"/>
                  <a:gd name="connsiteX20" fmla="*/ 1531759 w 2213994"/>
                  <a:gd name="connsiteY20" fmla="*/ 1894827 h 2180359"/>
                  <a:gd name="connsiteX21" fmla="*/ 1571177 w 2213994"/>
                  <a:gd name="connsiteY21" fmla="*/ 2118345 h 2180359"/>
                  <a:gd name="connsiteX22" fmla="*/ 1400795 w 2213994"/>
                  <a:gd name="connsiteY22" fmla="*/ 2180359 h 2180359"/>
                  <a:gd name="connsiteX23" fmla="*/ 1287316 w 2213994"/>
                  <a:gd name="connsiteY23" fmla="*/ 1983797 h 2180359"/>
                  <a:gd name="connsiteX24" fmla="*/ 926677 w 2213994"/>
                  <a:gd name="connsiteY24" fmla="*/ 1983797 h 2180359"/>
                  <a:gd name="connsiteX25" fmla="*/ 813199 w 2213994"/>
                  <a:gd name="connsiteY25" fmla="*/ 2180359 h 2180359"/>
                  <a:gd name="connsiteX26" fmla="*/ 642817 w 2213994"/>
                  <a:gd name="connsiteY26" fmla="*/ 2118345 h 2180359"/>
                  <a:gd name="connsiteX27" fmla="*/ 682236 w 2213994"/>
                  <a:gd name="connsiteY27" fmla="*/ 1894827 h 2180359"/>
                  <a:gd name="connsiteX28" fmla="*/ 405971 w 2213994"/>
                  <a:gd name="connsiteY28" fmla="*/ 1663013 h 2180359"/>
                  <a:gd name="connsiteX29" fmla="*/ 192693 w 2213994"/>
                  <a:gd name="connsiteY29" fmla="*/ 1740646 h 2180359"/>
                  <a:gd name="connsiteX30" fmla="*/ 102035 w 2213994"/>
                  <a:gd name="connsiteY30" fmla="*/ 1583621 h 2180359"/>
                  <a:gd name="connsiteX31" fmla="*/ 275905 w 2213994"/>
                  <a:gd name="connsiteY31" fmla="*/ 1437734 h 2180359"/>
                  <a:gd name="connsiteX32" fmla="*/ 213281 w 2213994"/>
                  <a:gd name="connsiteY32" fmla="*/ 1082574 h 2180359"/>
                  <a:gd name="connsiteX33" fmla="*/ 0 w 2213994"/>
                  <a:gd name="connsiteY33" fmla="*/ 1004952 h 2180359"/>
                  <a:gd name="connsiteX34" fmla="*/ 31485 w 2213994"/>
                  <a:gd name="connsiteY34" fmla="*/ 826390 h 2180359"/>
                  <a:gd name="connsiteX35" fmla="*/ 258452 w 2213994"/>
                  <a:gd name="connsiteY35" fmla="*/ 826396 h 2180359"/>
                  <a:gd name="connsiteX36" fmla="*/ 438771 w 2213994"/>
                  <a:gd name="connsiteY36" fmla="*/ 514074 h 2180359"/>
                  <a:gd name="connsiteX37" fmla="*/ 325283 w 2213994"/>
                  <a:gd name="connsiteY37" fmla="*/ 317518 h 2180359"/>
                  <a:gd name="connsiteX38" fmla="*/ 464179 w 2213994"/>
                  <a:gd name="connsiteY38" fmla="*/ 200970 h 2180359"/>
                  <a:gd name="connsiteX39" fmla="*/ 638042 w 2213994"/>
                  <a:gd name="connsiteY39" fmla="*/ 346866 h 2180359"/>
                  <a:gd name="connsiteX40" fmla="*/ 976932 w 2213994"/>
                  <a:gd name="connsiteY40" fmla="*/ 223520 h 218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213994" h="2180359">
                    <a:moveTo>
                      <a:pt x="1106997" y="432449"/>
                    </a:moveTo>
                    <a:cubicBezTo>
                      <a:pt x="733851" y="432449"/>
                      <a:pt x="431357" y="734943"/>
                      <a:pt x="431357" y="1108089"/>
                    </a:cubicBezTo>
                    <a:cubicBezTo>
                      <a:pt x="431357" y="1481235"/>
                      <a:pt x="733851" y="1783729"/>
                      <a:pt x="1106997" y="1783729"/>
                    </a:cubicBezTo>
                    <a:cubicBezTo>
                      <a:pt x="1480143" y="1783729"/>
                      <a:pt x="1782637" y="1481235"/>
                      <a:pt x="1782637" y="1108089"/>
                    </a:cubicBezTo>
                    <a:cubicBezTo>
                      <a:pt x="1782637" y="734943"/>
                      <a:pt x="1480143" y="432449"/>
                      <a:pt x="1106997" y="432449"/>
                    </a:cubicBezTo>
                    <a:close/>
                    <a:moveTo>
                      <a:pt x="1016339" y="0"/>
                    </a:moveTo>
                    <a:lnTo>
                      <a:pt x="1197655" y="0"/>
                    </a:lnTo>
                    <a:lnTo>
                      <a:pt x="1237062" y="223520"/>
                    </a:lnTo>
                    <a:cubicBezTo>
                      <a:pt x="1357231" y="241189"/>
                      <a:pt x="1472539" y="283158"/>
                      <a:pt x="1575952" y="346866"/>
                    </a:cubicBezTo>
                    <a:lnTo>
                      <a:pt x="1749815" y="200970"/>
                    </a:lnTo>
                    <a:lnTo>
                      <a:pt x="1888711" y="317518"/>
                    </a:lnTo>
                    <a:lnTo>
                      <a:pt x="1775222" y="514074"/>
                    </a:lnTo>
                    <a:cubicBezTo>
                      <a:pt x="1855919" y="604853"/>
                      <a:pt x="1917273" y="711121"/>
                      <a:pt x="1955541" y="826396"/>
                    </a:cubicBezTo>
                    <a:lnTo>
                      <a:pt x="2182509" y="826390"/>
                    </a:lnTo>
                    <a:lnTo>
                      <a:pt x="2213994" y="1004952"/>
                    </a:lnTo>
                    <a:lnTo>
                      <a:pt x="2000713" y="1082574"/>
                    </a:lnTo>
                    <a:cubicBezTo>
                      <a:pt x="2004179" y="1203985"/>
                      <a:pt x="1982871" y="1324830"/>
                      <a:pt x="1938089" y="1437734"/>
                    </a:cubicBezTo>
                    <a:lnTo>
                      <a:pt x="2111959" y="1583621"/>
                    </a:lnTo>
                    <a:lnTo>
                      <a:pt x="2021301" y="1740646"/>
                    </a:lnTo>
                    <a:lnTo>
                      <a:pt x="1808024" y="1663013"/>
                    </a:lnTo>
                    <a:cubicBezTo>
                      <a:pt x="1732638" y="1758248"/>
                      <a:pt x="1638637" y="1837123"/>
                      <a:pt x="1531759" y="1894827"/>
                    </a:cubicBezTo>
                    <a:lnTo>
                      <a:pt x="1571177" y="2118345"/>
                    </a:lnTo>
                    <a:lnTo>
                      <a:pt x="1400795" y="2180359"/>
                    </a:lnTo>
                    <a:lnTo>
                      <a:pt x="1287316" y="1983797"/>
                    </a:lnTo>
                    <a:cubicBezTo>
                      <a:pt x="1168351" y="2008293"/>
                      <a:pt x="1045642" y="2008293"/>
                      <a:pt x="926677" y="1983797"/>
                    </a:cubicBezTo>
                    <a:lnTo>
                      <a:pt x="813199" y="2180359"/>
                    </a:lnTo>
                    <a:lnTo>
                      <a:pt x="642817" y="2118345"/>
                    </a:lnTo>
                    <a:lnTo>
                      <a:pt x="682236" y="1894827"/>
                    </a:lnTo>
                    <a:cubicBezTo>
                      <a:pt x="575358" y="1837123"/>
                      <a:pt x="481357" y="1758247"/>
                      <a:pt x="405971" y="1663013"/>
                    </a:cubicBezTo>
                    <a:lnTo>
                      <a:pt x="192693" y="1740646"/>
                    </a:lnTo>
                    <a:lnTo>
                      <a:pt x="102035" y="1583621"/>
                    </a:lnTo>
                    <a:lnTo>
                      <a:pt x="275905" y="1437734"/>
                    </a:lnTo>
                    <a:cubicBezTo>
                      <a:pt x="231123" y="1324830"/>
                      <a:pt x="209814" y="1203985"/>
                      <a:pt x="213281" y="1082574"/>
                    </a:cubicBezTo>
                    <a:lnTo>
                      <a:pt x="0" y="1004952"/>
                    </a:lnTo>
                    <a:lnTo>
                      <a:pt x="31485" y="826390"/>
                    </a:lnTo>
                    <a:lnTo>
                      <a:pt x="258452" y="826396"/>
                    </a:lnTo>
                    <a:cubicBezTo>
                      <a:pt x="296720" y="711121"/>
                      <a:pt x="358074" y="604852"/>
                      <a:pt x="438771" y="514074"/>
                    </a:cubicBezTo>
                    <a:lnTo>
                      <a:pt x="325283" y="317518"/>
                    </a:lnTo>
                    <a:lnTo>
                      <a:pt x="464179" y="200970"/>
                    </a:lnTo>
                    <a:lnTo>
                      <a:pt x="638042" y="346866"/>
                    </a:lnTo>
                    <a:cubicBezTo>
                      <a:pt x="741454" y="283158"/>
                      <a:pt x="856763" y="241190"/>
                      <a:pt x="976932" y="223520"/>
                    </a:cubicBezTo>
                    <a:close/>
                  </a:path>
                </a:pathLst>
              </a:custGeom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88D6D51-8B03-C956-AAB6-57619D9B447F}"/>
                  </a:ext>
                </a:extLst>
              </p:cNvPr>
              <p:cNvSpPr/>
              <p:nvPr/>
            </p:nvSpPr>
            <p:spPr>
              <a:xfrm>
                <a:off x="6176764" y="2999435"/>
                <a:ext cx="1053874" cy="1037864"/>
              </a:xfrm>
              <a:custGeom>
                <a:avLst/>
                <a:gdLst>
                  <a:gd name="connsiteX0" fmla="*/ 1106997 w 2213994"/>
                  <a:gd name="connsiteY0" fmla="*/ 561989 h 2180359"/>
                  <a:gd name="connsiteX1" fmla="*/ 560897 w 2213994"/>
                  <a:gd name="connsiteY1" fmla="*/ 1108089 h 2180359"/>
                  <a:gd name="connsiteX2" fmla="*/ 1106997 w 2213994"/>
                  <a:gd name="connsiteY2" fmla="*/ 1654189 h 2180359"/>
                  <a:gd name="connsiteX3" fmla="*/ 1653097 w 2213994"/>
                  <a:gd name="connsiteY3" fmla="*/ 1108089 h 2180359"/>
                  <a:gd name="connsiteX4" fmla="*/ 1106997 w 2213994"/>
                  <a:gd name="connsiteY4" fmla="*/ 561989 h 2180359"/>
                  <a:gd name="connsiteX5" fmla="*/ 1016339 w 2213994"/>
                  <a:gd name="connsiteY5" fmla="*/ 0 h 2180359"/>
                  <a:gd name="connsiteX6" fmla="*/ 1197655 w 2213994"/>
                  <a:gd name="connsiteY6" fmla="*/ 0 h 2180359"/>
                  <a:gd name="connsiteX7" fmla="*/ 1237062 w 2213994"/>
                  <a:gd name="connsiteY7" fmla="*/ 223520 h 2180359"/>
                  <a:gd name="connsiteX8" fmla="*/ 1575952 w 2213994"/>
                  <a:gd name="connsiteY8" fmla="*/ 346866 h 2180359"/>
                  <a:gd name="connsiteX9" fmla="*/ 1749815 w 2213994"/>
                  <a:gd name="connsiteY9" fmla="*/ 200970 h 2180359"/>
                  <a:gd name="connsiteX10" fmla="*/ 1888711 w 2213994"/>
                  <a:gd name="connsiteY10" fmla="*/ 317518 h 2180359"/>
                  <a:gd name="connsiteX11" fmla="*/ 1775222 w 2213994"/>
                  <a:gd name="connsiteY11" fmla="*/ 514074 h 2180359"/>
                  <a:gd name="connsiteX12" fmla="*/ 1955541 w 2213994"/>
                  <a:gd name="connsiteY12" fmla="*/ 826396 h 2180359"/>
                  <a:gd name="connsiteX13" fmla="*/ 2182509 w 2213994"/>
                  <a:gd name="connsiteY13" fmla="*/ 826390 h 2180359"/>
                  <a:gd name="connsiteX14" fmla="*/ 2213994 w 2213994"/>
                  <a:gd name="connsiteY14" fmla="*/ 1004952 h 2180359"/>
                  <a:gd name="connsiteX15" fmla="*/ 2000713 w 2213994"/>
                  <a:gd name="connsiteY15" fmla="*/ 1082574 h 2180359"/>
                  <a:gd name="connsiteX16" fmla="*/ 1938089 w 2213994"/>
                  <a:gd name="connsiteY16" fmla="*/ 1437734 h 2180359"/>
                  <a:gd name="connsiteX17" fmla="*/ 2111959 w 2213994"/>
                  <a:gd name="connsiteY17" fmla="*/ 1583621 h 2180359"/>
                  <a:gd name="connsiteX18" fmla="*/ 2021301 w 2213994"/>
                  <a:gd name="connsiteY18" fmla="*/ 1740646 h 2180359"/>
                  <a:gd name="connsiteX19" fmla="*/ 1808024 w 2213994"/>
                  <a:gd name="connsiteY19" fmla="*/ 1663013 h 2180359"/>
                  <a:gd name="connsiteX20" fmla="*/ 1531759 w 2213994"/>
                  <a:gd name="connsiteY20" fmla="*/ 1894827 h 2180359"/>
                  <a:gd name="connsiteX21" fmla="*/ 1571177 w 2213994"/>
                  <a:gd name="connsiteY21" fmla="*/ 2118345 h 2180359"/>
                  <a:gd name="connsiteX22" fmla="*/ 1400795 w 2213994"/>
                  <a:gd name="connsiteY22" fmla="*/ 2180359 h 2180359"/>
                  <a:gd name="connsiteX23" fmla="*/ 1287316 w 2213994"/>
                  <a:gd name="connsiteY23" fmla="*/ 1983797 h 2180359"/>
                  <a:gd name="connsiteX24" fmla="*/ 926677 w 2213994"/>
                  <a:gd name="connsiteY24" fmla="*/ 1983797 h 2180359"/>
                  <a:gd name="connsiteX25" fmla="*/ 813199 w 2213994"/>
                  <a:gd name="connsiteY25" fmla="*/ 2180359 h 2180359"/>
                  <a:gd name="connsiteX26" fmla="*/ 642817 w 2213994"/>
                  <a:gd name="connsiteY26" fmla="*/ 2118345 h 2180359"/>
                  <a:gd name="connsiteX27" fmla="*/ 682236 w 2213994"/>
                  <a:gd name="connsiteY27" fmla="*/ 1894827 h 2180359"/>
                  <a:gd name="connsiteX28" fmla="*/ 405971 w 2213994"/>
                  <a:gd name="connsiteY28" fmla="*/ 1663013 h 2180359"/>
                  <a:gd name="connsiteX29" fmla="*/ 192693 w 2213994"/>
                  <a:gd name="connsiteY29" fmla="*/ 1740646 h 2180359"/>
                  <a:gd name="connsiteX30" fmla="*/ 102035 w 2213994"/>
                  <a:gd name="connsiteY30" fmla="*/ 1583621 h 2180359"/>
                  <a:gd name="connsiteX31" fmla="*/ 275905 w 2213994"/>
                  <a:gd name="connsiteY31" fmla="*/ 1437734 h 2180359"/>
                  <a:gd name="connsiteX32" fmla="*/ 213281 w 2213994"/>
                  <a:gd name="connsiteY32" fmla="*/ 1082574 h 2180359"/>
                  <a:gd name="connsiteX33" fmla="*/ 0 w 2213994"/>
                  <a:gd name="connsiteY33" fmla="*/ 1004952 h 2180359"/>
                  <a:gd name="connsiteX34" fmla="*/ 31485 w 2213994"/>
                  <a:gd name="connsiteY34" fmla="*/ 826390 h 2180359"/>
                  <a:gd name="connsiteX35" fmla="*/ 258452 w 2213994"/>
                  <a:gd name="connsiteY35" fmla="*/ 826396 h 2180359"/>
                  <a:gd name="connsiteX36" fmla="*/ 438771 w 2213994"/>
                  <a:gd name="connsiteY36" fmla="*/ 514074 h 2180359"/>
                  <a:gd name="connsiteX37" fmla="*/ 325283 w 2213994"/>
                  <a:gd name="connsiteY37" fmla="*/ 317518 h 2180359"/>
                  <a:gd name="connsiteX38" fmla="*/ 464179 w 2213994"/>
                  <a:gd name="connsiteY38" fmla="*/ 200970 h 2180359"/>
                  <a:gd name="connsiteX39" fmla="*/ 638042 w 2213994"/>
                  <a:gd name="connsiteY39" fmla="*/ 346866 h 2180359"/>
                  <a:gd name="connsiteX40" fmla="*/ 976932 w 2213994"/>
                  <a:gd name="connsiteY40" fmla="*/ 223520 h 218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213994" h="2180359">
                    <a:moveTo>
                      <a:pt x="1106997" y="561989"/>
                    </a:moveTo>
                    <a:cubicBezTo>
                      <a:pt x="805394" y="561989"/>
                      <a:pt x="560897" y="806486"/>
                      <a:pt x="560897" y="1108089"/>
                    </a:cubicBezTo>
                    <a:cubicBezTo>
                      <a:pt x="560897" y="1409692"/>
                      <a:pt x="805394" y="1654189"/>
                      <a:pt x="1106997" y="1654189"/>
                    </a:cubicBezTo>
                    <a:cubicBezTo>
                      <a:pt x="1408600" y="1654189"/>
                      <a:pt x="1653097" y="1409692"/>
                      <a:pt x="1653097" y="1108089"/>
                    </a:cubicBezTo>
                    <a:cubicBezTo>
                      <a:pt x="1653097" y="806486"/>
                      <a:pt x="1408600" y="561989"/>
                      <a:pt x="1106997" y="561989"/>
                    </a:cubicBezTo>
                    <a:close/>
                    <a:moveTo>
                      <a:pt x="1016339" y="0"/>
                    </a:moveTo>
                    <a:lnTo>
                      <a:pt x="1197655" y="0"/>
                    </a:lnTo>
                    <a:lnTo>
                      <a:pt x="1237062" y="223520"/>
                    </a:lnTo>
                    <a:cubicBezTo>
                      <a:pt x="1357231" y="241189"/>
                      <a:pt x="1472539" y="283158"/>
                      <a:pt x="1575952" y="346866"/>
                    </a:cubicBezTo>
                    <a:lnTo>
                      <a:pt x="1749815" y="200970"/>
                    </a:lnTo>
                    <a:lnTo>
                      <a:pt x="1888711" y="317518"/>
                    </a:lnTo>
                    <a:lnTo>
                      <a:pt x="1775222" y="514074"/>
                    </a:lnTo>
                    <a:cubicBezTo>
                      <a:pt x="1855919" y="604853"/>
                      <a:pt x="1917273" y="711121"/>
                      <a:pt x="1955541" y="826396"/>
                    </a:cubicBezTo>
                    <a:lnTo>
                      <a:pt x="2182509" y="826390"/>
                    </a:lnTo>
                    <a:lnTo>
                      <a:pt x="2213994" y="1004952"/>
                    </a:lnTo>
                    <a:lnTo>
                      <a:pt x="2000713" y="1082574"/>
                    </a:lnTo>
                    <a:cubicBezTo>
                      <a:pt x="2004179" y="1203985"/>
                      <a:pt x="1982871" y="1324830"/>
                      <a:pt x="1938089" y="1437734"/>
                    </a:cubicBezTo>
                    <a:lnTo>
                      <a:pt x="2111959" y="1583621"/>
                    </a:lnTo>
                    <a:lnTo>
                      <a:pt x="2021301" y="1740646"/>
                    </a:lnTo>
                    <a:lnTo>
                      <a:pt x="1808024" y="1663013"/>
                    </a:lnTo>
                    <a:cubicBezTo>
                      <a:pt x="1732638" y="1758248"/>
                      <a:pt x="1638637" y="1837123"/>
                      <a:pt x="1531759" y="1894827"/>
                    </a:cubicBezTo>
                    <a:lnTo>
                      <a:pt x="1571177" y="2118345"/>
                    </a:lnTo>
                    <a:lnTo>
                      <a:pt x="1400795" y="2180359"/>
                    </a:lnTo>
                    <a:lnTo>
                      <a:pt x="1287316" y="1983797"/>
                    </a:lnTo>
                    <a:cubicBezTo>
                      <a:pt x="1168351" y="2008293"/>
                      <a:pt x="1045642" y="2008293"/>
                      <a:pt x="926677" y="1983797"/>
                    </a:cubicBezTo>
                    <a:lnTo>
                      <a:pt x="813199" y="2180359"/>
                    </a:lnTo>
                    <a:lnTo>
                      <a:pt x="642817" y="2118345"/>
                    </a:lnTo>
                    <a:lnTo>
                      <a:pt x="682236" y="1894827"/>
                    </a:lnTo>
                    <a:cubicBezTo>
                      <a:pt x="575358" y="1837123"/>
                      <a:pt x="481357" y="1758247"/>
                      <a:pt x="405971" y="1663013"/>
                    </a:cubicBezTo>
                    <a:lnTo>
                      <a:pt x="192693" y="1740646"/>
                    </a:lnTo>
                    <a:lnTo>
                      <a:pt x="102035" y="1583621"/>
                    </a:lnTo>
                    <a:lnTo>
                      <a:pt x="275905" y="1437734"/>
                    </a:lnTo>
                    <a:cubicBezTo>
                      <a:pt x="231123" y="1324830"/>
                      <a:pt x="209814" y="1203985"/>
                      <a:pt x="213281" y="1082574"/>
                    </a:cubicBezTo>
                    <a:lnTo>
                      <a:pt x="0" y="1004952"/>
                    </a:lnTo>
                    <a:lnTo>
                      <a:pt x="31485" y="826390"/>
                    </a:lnTo>
                    <a:lnTo>
                      <a:pt x="258452" y="826396"/>
                    </a:lnTo>
                    <a:cubicBezTo>
                      <a:pt x="296720" y="711121"/>
                      <a:pt x="358074" y="604852"/>
                      <a:pt x="438771" y="514074"/>
                    </a:cubicBezTo>
                    <a:lnTo>
                      <a:pt x="325283" y="317518"/>
                    </a:lnTo>
                    <a:lnTo>
                      <a:pt x="464179" y="200970"/>
                    </a:lnTo>
                    <a:lnTo>
                      <a:pt x="638042" y="346866"/>
                    </a:lnTo>
                    <a:cubicBezTo>
                      <a:pt x="741454" y="283158"/>
                      <a:pt x="856763" y="241190"/>
                      <a:pt x="976932" y="223520"/>
                    </a:cubicBez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:a16="http://schemas.microsoft.com/office/drawing/2014/main" id="{E9E5585B-5792-5C10-DA32-9773956B4576}"/>
                  </a:ext>
                </a:extLst>
              </p:cNvPr>
              <p:cNvSpPr/>
              <p:nvPr/>
            </p:nvSpPr>
            <p:spPr>
              <a:xfrm>
                <a:off x="6564418" y="2426612"/>
                <a:ext cx="597497" cy="648321"/>
              </a:xfrm>
              <a:custGeom>
                <a:avLst/>
                <a:gdLst>
                  <a:gd name="connsiteX0" fmla="*/ 731630 w 1463260"/>
                  <a:gd name="connsiteY0" fmla="*/ 406741 h 1587726"/>
                  <a:gd name="connsiteX1" fmla="*/ 344508 w 1463260"/>
                  <a:gd name="connsiteY1" fmla="*/ 793863 h 1587726"/>
                  <a:gd name="connsiteX2" fmla="*/ 731630 w 1463260"/>
                  <a:gd name="connsiteY2" fmla="*/ 1180985 h 1587726"/>
                  <a:gd name="connsiteX3" fmla="*/ 1118752 w 1463260"/>
                  <a:gd name="connsiteY3" fmla="*/ 793863 h 1587726"/>
                  <a:gd name="connsiteX4" fmla="*/ 731630 w 1463260"/>
                  <a:gd name="connsiteY4" fmla="*/ 406741 h 1587726"/>
                  <a:gd name="connsiteX5" fmla="*/ 643381 w 1463260"/>
                  <a:gd name="connsiteY5" fmla="*/ 0 h 1587726"/>
                  <a:gd name="connsiteX6" fmla="*/ 819879 w 1463260"/>
                  <a:gd name="connsiteY6" fmla="*/ 0 h 1587726"/>
                  <a:gd name="connsiteX7" fmla="*/ 877198 w 1463260"/>
                  <a:gd name="connsiteY7" fmla="*/ 243840 h 1587726"/>
                  <a:gd name="connsiteX8" fmla="*/ 1078555 w 1463260"/>
                  <a:gd name="connsiteY8" fmla="*/ 342910 h 1587726"/>
                  <a:gd name="connsiteX9" fmla="*/ 1135181 w 1463260"/>
                  <a:gd name="connsiteY9" fmla="*/ 392786 h 1587726"/>
                  <a:gd name="connsiteX10" fmla="*/ 1135180 w 1463260"/>
                  <a:gd name="connsiteY10" fmla="*/ 392786 h 1587726"/>
                  <a:gd name="connsiteX11" fmla="*/ 1135181 w 1463260"/>
                  <a:gd name="connsiteY11" fmla="*/ 392786 h 1587726"/>
                  <a:gd name="connsiteX12" fmla="*/ 1135181 w 1463260"/>
                  <a:gd name="connsiteY12" fmla="*/ 392786 h 1587726"/>
                  <a:gd name="connsiteX13" fmla="*/ 1375011 w 1463260"/>
                  <a:gd name="connsiteY13" fmla="*/ 320506 h 1587726"/>
                  <a:gd name="connsiteX14" fmla="*/ 1463260 w 1463260"/>
                  <a:gd name="connsiteY14" fmla="*/ 473357 h 1587726"/>
                  <a:gd name="connsiteX15" fmla="*/ 1280748 w 1463260"/>
                  <a:gd name="connsiteY15" fmla="*/ 644917 h 1587726"/>
                  <a:gd name="connsiteX16" fmla="*/ 1280748 w 1463260"/>
                  <a:gd name="connsiteY16" fmla="*/ 942810 h 1587726"/>
                  <a:gd name="connsiteX17" fmla="*/ 1463260 w 1463260"/>
                  <a:gd name="connsiteY17" fmla="*/ 1114369 h 1587726"/>
                  <a:gd name="connsiteX18" fmla="*/ 1375011 w 1463260"/>
                  <a:gd name="connsiteY18" fmla="*/ 1267220 h 1587726"/>
                  <a:gd name="connsiteX19" fmla="*/ 1135180 w 1463260"/>
                  <a:gd name="connsiteY19" fmla="*/ 1194940 h 1587726"/>
                  <a:gd name="connsiteX20" fmla="*/ 877197 w 1463260"/>
                  <a:gd name="connsiteY20" fmla="*/ 1343886 h 1587726"/>
                  <a:gd name="connsiteX21" fmla="*/ 819879 w 1463260"/>
                  <a:gd name="connsiteY21" fmla="*/ 1587726 h 1587726"/>
                  <a:gd name="connsiteX22" fmla="*/ 643381 w 1463260"/>
                  <a:gd name="connsiteY22" fmla="*/ 1587726 h 1587726"/>
                  <a:gd name="connsiteX23" fmla="*/ 586062 w 1463260"/>
                  <a:gd name="connsiteY23" fmla="*/ 1343886 h 1587726"/>
                  <a:gd name="connsiteX24" fmla="*/ 328079 w 1463260"/>
                  <a:gd name="connsiteY24" fmla="*/ 1194940 h 1587726"/>
                  <a:gd name="connsiteX25" fmla="*/ 88249 w 1463260"/>
                  <a:gd name="connsiteY25" fmla="*/ 1267220 h 1587726"/>
                  <a:gd name="connsiteX26" fmla="*/ 0 w 1463260"/>
                  <a:gd name="connsiteY26" fmla="*/ 1114369 h 1587726"/>
                  <a:gd name="connsiteX27" fmla="*/ 182512 w 1463260"/>
                  <a:gd name="connsiteY27" fmla="*/ 942809 h 1587726"/>
                  <a:gd name="connsiteX28" fmla="*/ 182512 w 1463260"/>
                  <a:gd name="connsiteY28" fmla="*/ 644916 h 1587726"/>
                  <a:gd name="connsiteX29" fmla="*/ 0 w 1463260"/>
                  <a:gd name="connsiteY29" fmla="*/ 473357 h 1587726"/>
                  <a:gd name="connsiteX30" fmla="*/ 88249 w 1463260"/>
                  <a:gd name="connsiteY30" fmla="*/ 320506 h 1587726"/>
                  <a:gd name="connsiteX31" fmla="*/ 328080 w 1463260"/>
                  <a:gd name="connsiteY31" fmla="*/ 392786 h 1587726"/>
                  <a:gd name="connsiteX32" fmla="*/ 586063 w 1463260"/>
                  <a:gd name="connsiteY32" fmla="*/ 243840 h 158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3260" h="1587726">
                    <a:moveTo>
                      <a:pt x="731630" y="406741"/>
                    </a:moveTo>
                    <a:cubicBezTo>
                      <a:pt x="517828" y="406741"/>
                      <a:pt x="344508" y="580061"/>
                      <a:pt x="344508" y="793863"/>
                    </a:cubicBezTo>
                    <a:cubicBezTo>
                      <a:pt x="344508" y="1007665"/>
                      <a:pt x="517828" y="1180985"/>
                      <a:pt x="731630" y="1180985"/>
                    </a:cubicBezTo>
                    <a:cubicBezTo>
                      <a:pt x="945432" y="1180985"/>
                      <a:pt x="1118752" y="1007665"/>
                      <a:pt x="1118752" y="793863"/>
                    </a:cubicBezTo>
                    <a:cubicBezTo>
                      <a:pt x="1118752" y="580061"/>
                      <a:pt x="945432" y="406741"/>
                      <a:pt x="731630" y="406741"/>
                    </a:cubicBezTo>
                    <a:close/>
                    <a:moveTo>
                      <a:pt x="643381" y="0"/>
                    </a:moveTo>
                    <a:lnTo>
                      <a:pt x="819879" y="0"/>
                    </a:lnTo>
                    <a:lnTo>
                      <a:pt x="877198" y="243840"/>
                    </a:lnTo>
                    <a:cubicBezTo>
                      <a:pt x="950470" y="263232"/>
                      <a:pt x="1018877" y="296999"/>
                      <a:pt x="1078555" y="342910"/>
                    </a:cubicBezTo>
                    <a:lnTo>
                      <a:pt x="1135181" y="392786"/>
                    </a:lnTo>
                    <a:lnTo>
                      <a:pt x="1135180" y="392786"/>
                    </a:lnTo>
                    <a:lnTo>
                      <a:pt x="1135181" y="392786"/>
                    </a:lnTo>
                    <a:lnTo>
                      <a:pt x="1135181" y="392786"/>
                    </a:lnTo>
                    <a:lnTo>
                      <a:pt x="1375011" y="320506"/>
                    </a:lnTo>
                    <a:lnTo>
                      <a:pt x="1463260" y="473357"/>
                    </a:lnTo>
                    <a:lnTo>
                      <a:pt x="1280748" y="644917"/>
                    </a:lnTo>
                    <a:cubicBezTo>
                      <a:pt x="1307204" y="742452"/>
                      <a:pt x="1307204" y="845274"/>
                      <a:pt x="1280748" y="942810"/>
                    </a:cubicBezTo>
                    <a:lnTo>
                      <a:pt x="1463260" y="1114369"/>
                    </a:lnTo>
                    <a:lnTo>
                      <a:pt x="1375011" y="1267220"/>
                    </a:lnTo>
                    <a:lnTo>
                      <a:pt x="1135180" y="1194940"/>
                    </a:lnTo>
                    <a:cubicBezTo>
                      <a:pt x="1063940" y="1266619"/>
                      <a:pt x="974893" y="1318030"/>
                      <a:pt x="877197" y="1343886"/>
                    </a:cubicBezTo>
                    <a:lnTo>
                      <a:pt x="819879" y="1587726"/>
                    </a:lnTo>
                    <a:lnTo>
                      <a:pt x="643381" y="1587726"/>
                    </a:lnTo>
                    <a:lnTo>
                      <a:pt x="586062" y="1343886"/>
                    </a:lnTo>
                    <a:cubicBezTo>
                      <a:pt x="488366" y="1318030"/>
                      <a:pt x="399319" y="1266619"/>
                      <a:pt x="328079" y="1194940"/>
                    </a:cubicBezTo>
                    <a:lnTo>
                      <a:pt x="88249" y="1267220"/>
                    </a:lnTo>
                    <a:lnTo>
                      <a:pt x="0" y="1114369"/>
                    </a:lnTo>
                    <a:lnTo>
                      <a:pt x="182512" y="942809"/>
                    </a:lnTo>
                    <a:cubicBezTo>
                      <a:pt x="156056" y="845274"/>
                      <a:pt x="156056" y="742452"/>
                      <a:pt x="182512" y="644916"/>
                    </a:cubicBezTo>
                    <a:lnTo>
                      <a:pt x="0" y="473357"/>
                    </a:lnTo>
                    <a:lnTo>
                      <a:pt x="88249" y="320506"/>
                    </a:lnTo>
                    <a:lnTo>
                      <a:pt x="328080" y="392786"/>
                    </a:lnTo>
                    <a:cubicBezTo>
                      <a:pt x="399320" y="321107"/>
                      <a:pt x="488367" y="269696"/>
                      <a:pt x="586063" y="24384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B167E1FB-4AA4-EDE1-B1E7-66BDFF529278}"/>
                  </a:ext>
                </a:extLst>
              </p:cNvPr>
              <p:cNvSpPr/>
              <p:nvPr/>
            </p:nvSpPr>
            <p:spPr>
              <a:xfrm rot="20700000">
                <a:off x="5569970" y="3163531"/>
                <a:ext cx="662094" cy="718412"/>
              </a:xfrm>
              <a:custGeom>
                <a:avLst/>
                <a:gdLst>
                  <a:gd name="connsiteX0" fmla="*/ 823018 w 1433696"/>
                  <a:gd name="connsiteY0" fmla="*/ 381592 h 1555648"/>
                  <a:gd name="connsiteX1" fmla="*/ 320616 w 1433696"/>
                  <a:gd name="connsiteY1" fmla="*/ 671654 h 1555648"/>
                  <a:gd name="connsiteX2" fmla="*/ 610678 w 1433696"/>
                  <a:gd name="connsiteY2" fmla="*/ 1174056 h 1555648"/>
                  <a:gd name="connsiteX3" fmla="*/ 1113080 w 1433696"/>
                  <a:gd name="connsiteY3" fmla="*/ 883994 h 1555648"/>
                  <a:gd name="connsiteX4" fmla="*/ 823018 w 1433696"/>
                  <a:gd name="connsiteY4" fmla="*/ 381592 h 1555648"/>
                  <a:gd name="connsiteX5" fmla="*/ 803314 w 1433696"/>
                  <a:gd name="connsiteY5" fmla="*/ 0 h 1555648"/>
                  <a:gd name="connsiteX6" fmla="*/ 859474 w 1433696"/>
                  <a:gd name="connsiteY6" fmla="*/ 238914 h 1555648"/>
                  <a:gd name="connsiteX7" fmla="*/ 1112245 w 1433696"/>
                  <a:gd name="connsiteY7" fmla="*/ 384851 h 1555648"/>
                  <a:gd name="connsiteX8" fmla="*/ 1347230 w 1433696"/>
                  <a:gd name="connsiteY8" fmla="*/ 314030 h 1555648"/>
                  <a:gd name="connsiteX9" fmla="*/ 1433696 w 1433696"/>
                  <a:gd name="connsiteY9" fmla="*/ 463794 h 1555648"/>
                  <a:gd name="connsiteX10" fmla="*/ 1254871 w 1433696"/>
                  <a:gd name="connsiteY10" fmla="*/ 631887 h 1555648"/>
                  <a:gd name="connsiteX11" fmla="*/ 1254871 w 1433696"/>
                  <a:gd name="connsiteY11" fmla="*/ 923761 h 1555648"/>
                  <a:gd name="connsiteX12" fmla="*/ 1433696 w 1433696"/>
                  <a:gd name="connsiteY12" fmla="*/ 1091854 h 1555648"/>
                  <a:gd name="connsiteX13" fmla="*/ 1347230 w 1433696"/>
                  <a:gd name="connsiteY13" fmla="*/ 1241618 h 1555648"/>
                  <a:gd name="connsiteX14" fmla="*/ 1112245 w 1433696"/>
                  <a:gd name="connsiteY14" fmla="*/ 1170797 h 1555648"/>
                  <a:gd name="connsiteX15" fmla="*/ 859474 w 1433696"/>
                  <a:gd name="connsiteY15" fmla="*/ 1316734 h 1555648"/>
                  <a:gd name="connsiteX16" fmla="*/ 803314 w 1433696"/>
                  <a:gd name="connsiteY16" fmla="*/ 1555648 h 1555648"/>
                  <a:gd name="connsiteX17" fmla="*/ 630382 w 1433696"/>
                  <a:gd name="connsiteY17" fmla="*/ 1555648 h 1555648"/>
                  <a:gd name="connsiteX18" fmla="*/ 574222 w 1433696"/>
                  <a:gd name="connsiteY18" fmla="*/ 1316734 h 1555648"/>
                  <a:gd name="connsiteX19" fmla="*/ 321451 w 1433696"/>
                  <a:gd name="connsiteY19" fmla="*/ 1170797 h 1555648"/>
                  <a:gd name="connsiteX20" fmla="*/ 86466 w 1433696"/>
                  <a:gd name="connsiteY20" fmla="*/ 1241618 h 1555648"/>
                  <a:gd name="connsiteX21" fmla="*/ 0 w 1433696"/>
                  <a:gd name="connsiteY21" fmla="*/ 1091854 h 1555648"/>
                  <a:gd name="connsiteX22" fmla="*/ 178825 w 1433696"/>
                  <a:gd name="connsiteY22" fmla="*/ 923761 h 1555648"/>
                  <a:gd name="connsiteX23" fmla="*/ 178825 w 1433696"/>
                  <a:gd name="connsiteY23" fmla="*/ 631887 h 1555648"/>
                  <a:gd name="connsiteX24" fmla="*/ 0 w 1433696"/>
                  <a:gd name="connsiteY24" fmla="*/ 463794 h 1555648"/>
                  <a:gd name="connsiteX25" fmla="*/ 86466 w 1433696"/>
                  <a:gd name="connsiteY25" fmla="*/ 314030 h 1555648"/>
                  <a:gd name="connsiteX26" fmla="*/ 321451 w 1433696"/>
                  <a:gd name="connsiteY26" fmla="*/ 384851 h 1555648"/>
                  <a:gd name="connsiteX27" fmla="*/ 574222 w 1433696"/>
                  <a:gd name="connsiteY27" fmla="*/ 238914 h 1555648"/>
                  <a:gd name="connsiteX28" fmla="*/ 630382 w 1433696"/>
                  <a:gd name="connsiteY28" fmla="*/ 0 h 1555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433696" h="1555648">
                    <a:moveTo>
                      <a:pt x="823018" y="381592"/>
                    </a:moveTo>
                    <a:cubicBezTo>
                      <a:pt x="604185" y="322955"/>
                      <a:pt x="379252" y="452820"/>
                      <a:pt x="320616" y="671654"/>
                    </a:cubicBezTo>
                    <a:cubicBezTo>
                      <a:pt x="261979" y="890487"/>
                      <a:pt x="391844" y="1115420"/>
                      <a:pt x="610678" y="1174056"/>
                    </a:cubicBezTo>
                    <a:cubicBezTo>
                      <a:pt x="829511" y="1232693"/>
                      <a:pt x="1054444" y="1102828"/>
                      <a:pt x="1113080" y="883994"/>
                    </a:cubicBezTo>
                    <a:cubicBezTo>
                      <a:pt x="1171717" y="665161"/>
                      <a:pt x="1041852" y="440228"/>
                      <a:pt x="823018" y="381592"/>
                    </a:cubicBezTo>
                    <a:close/>
                    <a:moveTo>
                      <a:pt x="803314" y="0"/>
                    </a:moveTo>
                    <a:lnTo>
                      <a:pt x="859474" y="238914"/>
                    </a:lnTo>
                    <a:cubicBezTo>
                      <a:pt x="955196" y="264248"/>
                      <a:pt x="1042444" y="314620"/>
                      <a:pt x="1112245" y="384851"/>
                    </a:cubicBezTo>
                    <a:lnTo>
                      <a:pt x="1347230" y="314030"/>
                    </a:lnTo>
                    <a:lnTo>
                      <a:pt x="1433696" y="463794"/>
                    </a:lnTo>
                    <a:lnTo>
                      <a:pt x="1254871" y="631887"/>
                    </a:lnTo>
                    <a:cubicBezTo>
                      <a:pt x="1280793" y="727452"/>
                      <a:pt x="1280793" y="828197"/>
                      <a:pt x="1254871" y="923761"/>
                    </a:cubicBezTo>
                    <a:lnTo>
                      <a:pt x="1433696" y="1091854"/>
                    </a:lnTo>
                    <a:lnTo>
                      <a:pt x="1347230" y="1241618"/>
                    </a:lnTo>
                    <a:lnTo>
                      <a:pt x="1112245" y="1170797"/>
                    </a:lnTo>
                    <a:cubicBezTo>
                      <a:pt x="1042444" y="1241028"/>
                      <a:pt x="955197" y="1291401"/>
                      <a:pt x="859474" y="1316734"/>
                    </a:cubicBezTo>
                    <a:lnTo>
                      <a:pt x="803314" y="1555648"/>
                    </a:lnTo>
                    <a:lnTo>
                      <a:pt x="630382" y="1555648"/>
                    </a:lnTo>
                    <a:lnTo>
                      <a:pt x="574222" y="1316734"/>
                    </a:lnTo>
                    <a:cubicBezTo>
                      <a:pt x="478500" y="1291400"/>
                      <a:pt x="391252" y="1241028"/>
                      <a:pt x="321451" y="1170797"/>
                    </a:cubicBezTo>
                    <a:lnTo>
                      <a:pt x="86466" y="1241618"/>
                    </a:lnTo>
                    <a:lnTo>
                      <a:pt x="0" y="1091854"/>
                    </a:lnTo>
                    <a:lnTo>
                      <a:pt x="178825" y="923761"/>
                    </a:lnTo>
                    <a:cubicBezTo>
                      <a:pt x="152903" y="828196"/>
                      <a:pt x="152903" y="727451"/>
                      <a:pt x="178825" y="631887"/>
                    </a:cubicBezTo>
                    <a:lnTo>
                      <a:pt x="0" y="463794"/>
                    </a:lnTo>
                    <a:lnTo>
                      <a:pt x="86466" y="314030"/>
                    </a:lnTo>
                    <a:lnTo>
                      <a:pt x="321451" y="384851"/>
                    </a:lnTo>
                    <a:cubicBezTo>
                      <a:pt x="391252" y="314620"/>
                      <a:pt x="478499" y="264247"/>
                      <a:pt x="574222" y="238914"/>
                    </a:cubicBezTo>
                    <a:lnTo>
                      <a:pt x="63038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0C4C5C97-08B5-6373-2FB7-0070123B3B64}"/>
                  </a:ext>
                </a:extLst>
              </p:cNvPr>
              <p:cNvSpPr/>
              <p:nvPr/>
            </p:nvSpPr>
            <p:spPr>
              <a:xfrm>
                <a:off x="5320246" y="2847054"/>
                <a:ext cx="369044" cy="400435"/>
              </a:xfrm>
              <a:custGeom>
                <a:avLst/>
                <a:gdLst>
                  <a:gd name="connsiteX0" fmla="*/ 731630 w 1463260"/>
                  <a:gd name="connsiteY0" fmla="*/ 406741 h 1587726"/>
                  <a:gd name="connsiteX1" fmla="*/ 344508 w 1463260"/>
                  <a:gd name="connsiteY1" fmla="*/ 793863 h 1587726"/>
                  <a:gd name="connsiteX2" fmla="*/ 731630 w 1463260"/>
                  <a:gd name="connsiteY2" fmla="*/ 1180985 h 1587726"/>
                  <a:gd name="connsiteX3" fmla="*/ 1118752 w 1463260"/>
                  <a:gd name="connsiteY3" fmla="*/ 793863 h 1587726"/>
                  <a:gd name="connsiteX4" fmla="*/ 731630 w 1463260"/>
                  <a:gd name="connsiteY4" fmla="*/ 406741 h 1587726"/>
                  <a:gd name="connsiteX5" fmla="*/ 643381 w 1463260"/>
                  <a:gd name="connsiteY5" fmla="*/ 0 h 1587726"/>
                  <a:gd name="connsiteX6" fmla="*/ 819879 w 1463260"/>
                  <a:gd name="connsiteY6" fmla="*/ 0 h 1587726"/>
                  <a:gd name="connsiteX7" fmla="*/ 877198 w 1463260"/>
                  <a:gd name="connsiteY7" fmla="*/ 243840 h 1587726"/>
                  <a:gd name="connsiteX8" fmla="*/ 1078555 w 1463260"/>
                  <a:gd name="connsiteY8" fmla="*/ 342910 h 1587726"/>
                  <a:gd name="connsiteX9" fmla="*/ 1135181 w 1463260"/>
                  <a:gd name="connsiteY9" fmla="*/ 392786 h 1587726"/>
                  <a:gd name="connsiteX10" fmla="*/ 1135180 w 1463260"/>
                  <a:gd name="connsiteY10" fmla="*/ 392786 h 1587726"/>
                  <a:gd name="connsiteX11" fmla="*/ 1135181 w 1463260"/>
                  <a:gd name="connsiteY11" fmla="*/ 392786 h 1587726"/>
                  <a:gd name="connsiteX12" fmla="*/ 1135181 w 1463260"/>
                  <a:gd name="connsiteY12" fmla="*/ 392786 h 1587726"/>
                  <a:gd name="connsiteX13" fmla="*/ 1375011 w 1463260"/>
                  <a:gd name="connsiteY13" fmla="*/ 320506 h 1587726"/>
                  <a:gd name="connsiteX14" fmla="*/ 1463260 w 1463260"/>
                  <a:gd name="connsiteY14" fmla="*/ 473357 h 1587726"/>
                  <a:gd name="connsiteX15" fmla="*/ 1280748 w 1463260"/>
                  <a:gd name="connsiteY15" fmla="*/ 644917 h 1587726"/>
                  <a:gd name="connsiteX16" fmla="*/ 1280748 w 1463260"/>
                  <a:gd name="connsiteY16" fmla="*/ 942810 h 1587726"/>
                  <a:gd name="connsiteX17" fmla="*/ 1463260 w 1463260"/>
                  <a:gd name="connsiteY17" fmla="*/ 1114369 h 1587726"/>
                  <a:gd name="connsiteX18" fmla="*/ 1375011 w 1463260"/>
                  <a:gd name="connsiteY18" fmla="*/ 1267220 h 1587726"/>
                  <a:gd name="connsiteX19" fmla="*/ 1135180 w 1463260"/>
                  <a:gd name="connsiteY19" fmla="*/ 1194940 h 1587726"/>
                  <a:gd name="connsiteX20" fmla="*/ 877197 w 1463260"/>
                  <a:gd name="connsiteY20" fmla="*/ 1343886 h 1587726"/>
                  <a:gd name="connsiteX21" fmla="*/ 819879 w 1463260"/>
                  <a:gd name="connsiteY21" fmla="*/ 1587726 h 1587726"/>
                  <a:gd name="connsiteX22" fmla="*/ 643381 w 1463260"/>
                  <a:gd name="connsiteY22" fmla="*/ 1587726 h 1587726"/>
                  <a:gd name="connsiteX23" fmla="*/ 586062 w 1463260"/>
                  <a:gd name="connsiteY23" fmla="*/ 1343886 h 1587726"/>
                  <a:gd name="connsiteX24" fmla="*/ 328079 w 1463260"/>
                  <a:gd name="connsiteY24" fmla="*/ 1194940 h 1587726"/>
                  <a:gd name="connsiteX25" fmla="*/ 88249 w 1463260"/>
                  <a:gd name="connsiteY25" fmla="*/ 1267220 h 1587726"/>
                  <a:gd name="connsiteX26" fmla="*/ 0 w 1463260"/>
                  <a:gd name="connsiteY26" fmla="*/ 1114369 h 1587726"/>
                  <a:gd name="connsiteX27" fmla="*/ 182512 w 1463260"/>
                  <a:gd name="connsiteY27" fmla="*/ 942809 h 1587726"/>
                  <a:gd name="connsiteX28" fmla="*/ 182512 w 1463260"/>
                  <a:gd name="connsiteY28" fmla="*/ 644916 h 1587726"/>
                  <a:gd name="connsiteX29" fmla="*/ 0 w 1463260"/>
                  <a:gd name="connsiteY29" fmla="*/ 473357 h 1587726"/>
                  <a:gd name="connsiteX30" fmla="*/ 88249 w 1463260"/>
                  <a:gd name="connsiteY30" fmla="*/ 320506 h 1587726"/>
                  <a:gd name="connsiteX31" fmla="*/ 328080 w 1463260"/>
                  <a:gd name="connsiteY31" fmla="*/ 392786 h 1587726"/>
                  <a:gd name="connsiteX32" fmla="*/ 586063 w 1463260"/>
                  <a:gd name="connsiteY32" fmla="*/ 243840 h 158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3260" h="1587726">
                    <a:moveTo>
                      <a:pt x="731630" y="406741"/>
                    </a:moveTo>
                    <a:cubicBezTo>
                      <a:pt x="517828" y="406741"/>
                      <a:pt x="344508" y="580061"/>
                      <a:pt x="344508" y="793863"/>
                    </a:cubicBezTo>
                    <a:cubicBezTo>
                      <a:pt x="344508" y="1007665"/>
                      <a:pt x="517828" y="1180985"/>
                      <a:pt x="731630" y="1180985"/>
                    </a:cubicBezTo>
                    <a:cubicBezTo>
                      <a:pt x="945432" y="1180985"/>
                      <a:pt x="1118752" y="1007665"/>
                      <a:pt x="1118752" y="793863"/>
                    </a:cubicBezTo>
                    <a:cubicBezTo>
                      <a:pt x="1118752" y="580061"/>
                      <a:pt x="945432" y="406741"/>
                      <a:pt x="731630" y="406741"/>
                    </a:cubicBezTo>
                    <a:close/>
                    <a:moveTo>
                      <a:pt x="643381" y="0"/>
                    </a:moveTo>
                    <a:lnTo>
                      <a:pt x="819879" y="0"/>
                    </a:lnTo>
                    <a:lnTo>
                      <a:pt x="877198" y="243840"/>
                    </a:lnTo>
                    <a:cubicBezTo>
                      <a:pt x="950470" y="263232"/>
                      <a:pt x="1018877" y="296999"/>
                      <a:pt x="1078555" y="342910"/>
                    </a:cubicBezTo>
                    <a:lnTo>
                      <a:pt x="1135181" y="392786"/>
                    </a:lnTo>
                    <a:lnTo>
                      <a:pt x="1135180" y="392786"/>
                    </a:lnTo>
                    <a:lnTo>
                      <a:pt x="1135181" y="392786"/>
                    </a:lnTo>
                    <a:lnTo>
                      <a:pt x="1135181" y="392786"/>
                    </a:lnTo>
                    <a:lnTo>
                      <a:pt x="1375011" y="320506"/>
                    </a:lnTo>
                    <a:lnTo>
                      <a:pt x="1463260" y="473357"/>
                    </a:lnTo>
                    <a:lnTo>
                      <a:pt x="1280748" y="644917"/>
                    </a:lnTo>
                    <a:cubicBezTo>
                      <a:pt x="1307204" y="742452"/>
                      <a:pt x="1307204" y="845274"/>
                      <a:pt x="1280748" y="942810"/>
                    </a:cubicBezTo>
                    <a:lnTo>
                      <a:pt x="1463260" y="1114369"/>
                    </a:lnTo>
                    <a:lnTo>
                      <a:pt x="1375011" y="1267220"/>
                    </a:lnTo>
                    <a:lnTo>
                      <a:pt x="1135180" y="1194940"/>
                    </a:lnTo>
                    <a:cubicBezTo>
                      <a:pt x="1063940" y="1266619"/>
                      <a:pt x="974893" y="1318030"/>
                      <a:pt x="877197" y="1343886"/>
                    </a:cubicBezTo>
                    <a:lnTo>
                      <a:pt x="819879" y="1587726"/>
                    </a:lnTo>
                    <a:lnTo>
                      <a:pt x="643381" y="1587726"/>
                    </a:lnTo>
                    <a:lnTo>
                      <a:pt x="586062" y="1343886"/>
                    </a:lnTo>
                    <a:cubicBezTo>
                      <a:pt x="488366" y="1318030"/>
                      <a:pt x="399319" y="1266619"/>
                      <a:pt x="328079" y="1194940"/>
                    </a:cubicBezTo>
                    <a:lnTo>
                      <a:pt x="88249" y="1267220"/>
                    </a:lnTo>
                    <a:lnTo>
                      <a:pt x="0" y="1114369"/>
                    </a:lnTo>
                    <a:lnTo>
                      <a:pt x="182512" y="942809"/>
                    </a:lnTo>
                    <a:cubicBezTo>
                      <a:pt x="156056" y="845274"/>
                      <a:pt x="156056" y="742452"/>
                      <a:pt x="182512" y="644916"/>
                    </a:cubicBezTo>
                    <a:lnTo>
                      <a:pt x="0" y="473357"/>
                    </a:lnTo>
                    <a:lnTo>
                      <a:pt x="88249" y="320506"/>
                    </a:lnTo>
                    <a:lnTo>
                      <a:pt x="328080" y="392786"/>
                    </a:lnTo>
                    <a:cubicBezTo>
                      <a:pt x="399320" y="321107"/>
                      <a:pt x="488367" y="269696"/>
                      <a:pt x="586063" y="243840"/>
                    </a:cubicBezTo>
                    <a:close/>
                  </a:path>
                </a:pathLst>
              </a:custGeom>
              <a:solidFill>
                <a:srgbClr val="D3D2D4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A729BF67-A14A-CC48-83A7-083F88C022A6}"/>
                  </a:ext>
                </a:extLst>
              </p:cNvPr>
              <p:cNvSpPr/>
              <p:nvPr/>
            </p:nvSpPr>
            <p:spPr>
              <a:xfrm>
                <a:off x="7071667" y="2960994"/>
                <a:ext cx="369044" cy="400435"/>
              </a:xfrm>
              <a:custGeom>
                <a:avLst/>
                <a:gdLst>
                  <a:gd name="connsiteX0" fmla="*/ 731630 w 1463260"/>
                  <a:gd name="connsiteY0" fmla="*/ 406741 h 1587726"/>
                  <a:gd name="connsiteX1" fmla="*/ 344508 w 1463260"/>
                  <a:gd name="connsiteY1" fmla="*/ 793863 h 1587726"/>
                  <a:gd name="connsiteX2" fmla="*/ 731630 w 1463260"/>
                  <a:gd name="connsiteY2" fmla="*/ 1180985 h 1587726"/>
                  <a:gd name="connsiteX3" fmla="*/ 1118752 w 1463260"/>
                  <a:gd name="connsiteY3" fmla="*/ 793863 h 1587726"/>
                  <a:gd name="connsiteX4" fmla="*/ 731630 w 1463260"/>
                  <a:gd name="connsiteY4" fmla="*/ 406741 h 1587726"/>
                  <a:gd name="connsiteX5" fmla="*/ 643381 w 1463260"/>
                  <a:gd name="connsiteY5" fmla="*/ 0 h 1587726"/>
                  <a:gd name="connsiteX6" fmla="*/ 819879 w 1463260"/>
                  <a:gd name="connsiteY6" fmla="*/ 0 h 1587726"/>
                  <a:gd name="connsiteX7" fmla="*/ 877198 w 1463260"/>
                  <a:gd name="connsiteY7" fmla="*/ 243840 h 1587726"/>
                  <a:gd name="connsiteX8" fmla="*/ 1078555 w 1463260"/>
                  <a:gd name="connsiteY8" fmla="*/ 342910 h 1587726"/>
                  <a:gd name="connsiteX9" fmla="*/ 1135181 w 1463260"/>
                  <a:gd name="connsiteY9" fmla="*/ 392786 h 1587726"/>
                  <a:gd name="connsiteX10" fmla="*/ 1135180 w 1463260"/>
                  <a:gd name="connsiteY10" fmla="*/ 392786 h 1587726"/>
                  <a:gd name="connsiteX11" fmla="*/ 1135181 w 1463260"/>
                  <a:gd name="connsiteY11" fmla="*/ 392786 h 1587726"/>
                  <a:gd name="connsiteX12" fmla="*/ 1135181 w 1463260"/>
                  <a:gd name="connsiteY12" fmla="*/ 392786 h 1587726"/>
                  <a:gd name="connsiteX13" fmla="*/ 1375011 w 1463260"/>
                  <a:gd name="connsiteY13" fmla="*/ 320506 h 1587726"/>
                  <a:gd name="connsiteX14" fmla="*/ 1463260 w 1463260"/>
                  <a:gd name="connsiteY14" fmla="*/ 473357 h 1587726"/>
                  <a:gd name="connsiteX15" fmla="*/ 1280748 w 1463260"/>
                  <a:gd name="connsiteY15" fmla="*/ 644917 h 1587726"/>
                  <a:gd name="connsiteX16" fmla="*/ 1280748 w 1463260"/>
                  <a:gd name="connsiteY16" fmla="*/ 942810 h 1587726"/>
                  <a:gd name="connsiteX17" fmla="*/ 1463260 w 1463260"/>
                  <a:gd name="connsiteY17" fmla="*/ 1114369 h 1587726"/>
                  <a:gd name="connsiteX18" fmla="*/ 1375011 w 1463260"/>
                  <a:gd name="connsiteY18" fmla="*/ 1267220 h 1587726"/>
                  <a:gd name="connsiteX19" fmla="*/ 1135180 w 1463260"/>
                  <a:gd name="connsiteY19" fmla="*/ 1194940 h 1587726"/>
                  <a:gd name="connsiteX20" fmla="*/ 877197 w 1463260"/>
                  <a:gd name="connsiteY20" fmla="*/ 1343886 h 1587726"/>
                  <a:gd name="connsiteX21" fmla="*/ 819879 w 1463260"/>
                  <a:gd name="connsiteY21" fmla="*/ 1587726 h 1587726"/>
                  <a:gd name="connsiteX22" fmla="*/ 643381 w 1463260"/>
                  <a:gd name="connsiteY22" fmla="*/ 1587726 h 1587726"/>
                  <a:gd name="connsiteX23" fmla="*/ 586062 w 1463260"/>
                  <a:gd name="connsiteY23" fmla="*/ 1343886 h 1587726"/>
                  <a:gd name="connsiteX24" fmla="*/ 328079 w 1463260"/>
                  <a:gd name="connsiteY24" fmla="*/ 1194940 h 1587726"/>
                  <a:gd name="connsiteX25" fmla="*/ 88249 w 1463260"/>
                  <a:gd name="connsiteY25" fmla="*/ 1267220 h 1587726"/>
                  <a:gd name="connsiteX26" fmla="*/ 0 w 1463260"/>
                  <a:gd name="connsiteY26" fmla="*/ 1114369 h 1587726"/>
                  <a:gd name="connsiteX27" fmla="*/ 182512 w 1463260"/>
                  <a:gd name="connsiteY27" fmla="*/ 942809 h 1587726"/>
                  <a:gd name="connsiteX28" fmla="*/ 182512 w 1463260"/>
                  <a:gd name="connsiteY28" fmla="*/ 644916 h 1587726"/>
                  <a:gd name="connsiteX29" fmla="*/ 0 w 1463260"/>
                  <a:gd name="connsiteY29" fmla="*/ 473357 h 1587726"/>
                  <a:gd name="connsiteX30" fmla="*/ 88249 w 1463260"/>
                  <a:gd name="connsiteY30" fmla="*/ 320506 h 1587726"/>
                  <a:gd name="connsiteX31" fmla="*/ 328080 w 1463260"/>
                  <a:gd name="connsiteY31" fmla="*/ 392786 h 1587726"/>
                  <a:gd name="connsiteX32" fmla="*/ 586063 w 1463260"/>
                  <a:gd name="connsiteY32" fmla="*/ 243840 h 158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3260" h="1587726">
                    <a:moveTo>
                      <a:pt x="731630" y="406741"/>
                    </a:moveTo>
                    <a:cubicBezTo>
                      <a:pt x="517828" y="406741"/>
                      <a:pt x="344508" y="580061"/>
                      <a:pt x="344508" y="793863"/>
                    </a:cubicBezTo>
                    <a:cubicBezTo>
                      <a:pt x="344508" y="1007665"/>
                      <a:pt x="517828" y="1180985"/>
                      <a:pt x="731630" y="1180985"/>
                    </a:cubicBezTo>
                    <a:cubicBezTo>
                      <a:pt x="945432" y="1180985"/>
                      <a:pt x="1118752" y="1007665"/>
                      <a:pt x="1118752" y="793863"/>
                    </a:cubicBezTo>
                    <a:cubicBezTo>
                      <a:pt x="1118752" y="580061"/>
                      <a:pt x="945432" y="406741"/>
                      <a:pt x="731630" y="406741"/>
                    </a:cubicBezTo>
                    <a:close/>
                    <a:moveTo>
                      <a:pt x="643381" y="0"/>
                    </a:moveTo>
                    <a:lnTo>
                      <a:pt x="819879" y="0"/>
                    </a:lnTo>
                    <a:lnTo>
                      <a:pt x="877198" y="243840"/>
                    </a:lnTo>
                    <a:cubicBezTo>
                      <a:pt x="950470" y="263232"/>
                      <a:pt x="1018877" y="296999"/>
                      <a:pt x="1078555" y="342910"/>
                    </a:cubicBezTo>
                    <a:lnTo>
                      <a:pt x="1135181" y="392786"/>
                    </a:lnTo>
                    <a:lnTo>
                      <a:pt x="1135180" y="392786"/>
                    </a:lnTo>
                    <a:lnTo>
                      <a:pt x="1135181" y="392786"/>
                    </a:lnTo>
                    <a:lnTo>
                      <a:pt x="1135181" y="392786"/>
                    </a:lnTo>
                    <a:lnTo>
                      <a:pt x="1375011" y="320506"/>
                    </a:lnTo>
                    <a:lnTo>
                      <a:pt x="1463260" y="473357"/>
                    </a:lnTo>
                    <a:lnTo>
                      <a:pt x="1280748" y="644917"/>
                    </a:lnTo>
                    <a:cubicBezTo>
                      <a:pt x="1307204" y="742452"/>
                      <a:pt x="1307204" y="845274"/>
                      <a:pt x="1280748" y="942810"/>
                    </a:cubicBezTo>
                    <a:lnTo>
                      <a:pt x="1463260" y="1114369"/>
                    </a:lnTo>
                    <a:lnTo>
                      <a:pt x="1375011" y="1267220"/>
                    </a:lnTo>
                    <a:lnTo>
                      <a:pt x="1135180" y="1194940"/>
                    </a:lnTo>
                    <a:cubicBezTo>
                      <a:pt x="1063940" y="1266619"/>
                      <a:pt x="974893" y="1318030"/>
                      <a:pt x="877197" y="1343886"/>
                    </a:cubicBezTo>
                    <a:lnTo>
                      <a:pt x="819879" y="1587726"/>
                    </a:lnTo>
                    <a:lnTo>
                      <a:pt x="643381" y="1587726"/>
                    </a:lnTo>
                    <a:lnTo>
                      <a:pt x="586062" y="1343886"/>
                    </a:lnTo>
                    <a:cubicBezTo>
                      <a:pt x="488366" y="1318030"/>
                      <a:pt x="399319" y="1266619"/>
                      <a:pt x="328079" y="1194940"/>
                    </a:cubicBezTo>
                    <a:lnTo>
                      <a:pt x="88249" y="1267220"/>
                    </a:lnTo>
                    <a:lnTo>
                      <a:pt x="0" y="1114369"/>
                    </a:lnTo>
                    <a:lnTo>
                      <a:pt x="182512" y="942809"/>
                    </a:lnTo>
                    <a:cubicBezTo>
                      <a:pt x="156056" y="845274"/>
                      <a:pt x="156056" y="742452"/>
                      <a:pt x="182512" y="644916"/>
                    </a:cubicBezTo>
                    <a:lnTo>
                      <a:pt x="0" y="473357"/>
                    </a:lnTo>
                    <a:lnTo>
                      <a:pt x="88249" y="320506"/>
                    </a:lnTo>
                    <a:lnTo>
                      <a:pt x="328080" y="392786"/>
                    </a:lnTo>
                    <a:cubicBezTo>
                      <a:pt x="399320" y="321107"/>
                      <a:pt x="488367" y="269696"/>
                      <a:pt x="586063" y="243840"/>
                    </a:cubicBezTo>
                    <a:close/>
                  </a:path>
                </a:pathLst>
              </a:custGeom>
              <a:solidFill>
                <a:srgbClr val="E6E7E9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30FD2D51-4160-9C33-22BF-D0CE0EE59FF3}"/>
                  </a:ext>
                </a:extLst>
              </p:cNvPr>
              <p:cNvSpPr/>
              <p:nvPr/>
            </p:nvSpPr>
            <p:spPr>
              <a:xfrm>
                <a:off x="5904445" y="2553861"/>
                <a:ext cx="426128" cy="462375"/>
              </a:xfrm>
              <a:custGeom>
                <a:avLst/>
                <a:gdLst>
                  <a:gd name="connsiteX0" fmla="*/ 731630 w 1463260"/>
                  <a:gd name="connsiteY0" fmla="*/ 383653 h 1587726"/>
                  <a:gd name="connsiteX1" fmla="*/ 321420 w 1463260"/>
                  <a:gd name="connsiteY1" fmla="*/ 793863 h 1587726"/>
                  <a:gd name="connsiteX2" fmla="*/ 731630 w 1463260"/>
                  <a:gd name="connsiteY2" fmla="*/ 1204073 h 1587726"/>
                  <a:gd name="connsiteX3" fmla="*/ 1141840 w 1463260"/>
                  <a:gd name="connsiteY3" fmla="*/ 793863 h 1587726"/>
                  <a:gd name="connsiteX4" fmla="*/ 731630 w 1463260"/>
                  <a:gd name="connsiteY4" fmla="*/ 383653 h 1587726"/>
                  <a:gd name="connsiteX5" fmla="*/ 643381 w 1463260"/>
                  <a:gd name="connsiteY5" fmla="*/ 0 h 1587726"/>
                  <a:gd name="connsiteX6" fmla="*/ 819879 w 1463260"/>
                  <a:gd name="connsiteY6" fmla="*/ 0 h 1587726"/>
                  <a:gd name="connsiteX7" fmla="*/ 877198 w 1463260"/>
                  <a:gd name="connsiteY7" fmla="*/ 243840 h 1587726"/>
                  <a:gd name="connsiteX8" fmla="*/ 1078555 w 1463260"/>
                  <a:gd name="connsiteY8" fmla="*/ 342910 h 1587726"/>
                  <a:gd name="connsiteX9" fmla="*/ 1135181 w 1463260"/>
                  <a:gd name="connsiteY9" fmla="*/ 392786 h 1587726"/>
                  <a:gd name="connsiteX10" fmla="*/ 1135180 w 1463260"/>
                  <a:gd name="connsiteY10" fmla="*/ 392786 h 1587726"/>
                  <a:gd name="connsiteX11" fmla="*/ 1135181 w 1463260"/>
                  <a:gd name="connsiteY11" fmla="*/ 392786 h 1587726"/>
                  <a:gd name="connsiteX12" fmla="*/ 1135181 w 1463260"/>
                  <a:gd name="connsiteY12" fmla="*/ 392786 h 1587726"/>
                  <a:gd name="connsiteX13" fmla="*/ 1375011 w 1463260"/>
                  <a:gd name="connsiteY13" fmla="*/ 320506 h 1587726"/>
                  <a:gd name="connsiteX14" fmla="*/ 1463260 w 1463260"/>
                  <a:gd name="connsiteY14" fmla="*/ 473357 h 1587726"/>
                  <a:gd name="connsiteX15" fmla="*/ 1280748 w 1463260"/>
                  <a:gd name="connsiteY15" fmla="*/ 644917 h 1587726"/>
                  <a:gd name="connsiteX16" fmla="*/ 1280748 w 1463260"/>
                  <a:gd name="connsiteY16" fmla="*/ 942810 h 1587726"/>
                  <a:gd name="connsiteX17" fmla="*/ 1463260 w 1463260"/>
                  <a:gd name="connsiteY17" fmla="*/ 1114369 h 1587726"/>
                  <a:gd name="connsiteX18" fmla="*/ 1375011 w 1463260"/>
                  <a:gd name="connsiteY18" fmla="*/ 1267220 h 1587726"/>
                  <a:gd name="connsiteX19" fmla="*/ 1135180 w 1463260"/>
                  <a:gd name="connsiteY19" fmla="*/ 1194940 h 1587726"/>
                  <a:gd name="connsiteX20" fmla="*/ 877197 w 1463260"/>
                  <a:gd name="connsiteY20" fmla="*/ 1343886 h 1587726"/>
                  <a:gd name="connsiteX21" fmla="*/ 819879 w 1463260"/>
                  <a:gd name="connsiteY21" fmla="*/ 1587726 h 1587726"/>
                  <a:gd name="connsiteX22" fmla="*/ 643381 w 1463260"/>
                  <a:gd name="connsiteY22" fmla="*/ 1587726 h 1587726"/>
                  <a:gd name="connsiteX23" fmla="*/ 586062 w 1463260"/>
                  <a:gd name="connsiteY23" fmla="*/ 1343886 h 1587726"/>
                  <a:gd name="connsiteX24" fmla="*/ 328079 w 1463260"/>
                  <a:gd name="connsiteY24" fmla="*/ 1194940 h 1587726"/>
                  <a:gd name="connsiteX25" fmla="*/ 88249 w 1463260"/>
                  <a:gd name="connsiteY25" fmla="*/ 1267220 h 1587726"/>
                  <a:gd name="connsiteX26" fmla="*/ 0 w 1463260"/>
                  <a:gd name="connsiteY26" fmla="*/ 1114369 h 1587726"/>
                  <a:gd name="connsiteX27" fmla="*/ 182512 w 1463260"/>
                  <a:gd name="connsiteY27" fmla="*/ 942809 h 1587726"/>
                  <a:gd name="connsiteX28" fmla="*/ 182512 w 1463260"/>
                  <a:gd name="connsiteY28" fmla="*/ 644916 h 1587726"/>
                  <a:gd name="connsiteX29" fmla="*/ 0 w 1463260"/>
                  <a:gd name="connsiteY29" fmla="*/ 473357 h 1587726"/>
                  <a:gd name="connsiteX30" fmla="*/ 88249 w 1463260"/>
                  <a:gd name="connsiteY30" fmla="*/ 320506 h 1587726"/>
                  <a:gd name="connsiteX31" fmla="*/ 328080 w 1463260"/>
                  <a:gd name="connsiteY31" fmla="*/ 392786 h 1587726"/>
                  <a:gd name="connsiteX32" fmla="*/ 586063 w 1463260"/>
                  <a:gd name="connsiteY32" fmla="*/ 243840 h 1587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463260" h="1587726">
                    <a:moveTo>
                      <a:pt x="731630" y="383653"/>
                    </a:moveTo>
                    <a:cubicBezTo>
                      <a:pt x="505077" y="383653"/>
                      <a:pt x="321420" y="567310"/>
                      <a:pt x="321420" y="793863"/>
                    </a:cubicBezTo>
                    <a:cubicBezTo>
                      <a:pt x="321420" y="1020416"/>
                      <a:pt x="505077" y="1204073"/>
                      <a:pt x="731630" y="1204073"/>
                    </a:cubicBezTo>
                    <a:cubicBezTo>
                      <a:pt x="958183" y="1204073"/>
                      <a:pt x="1141840" y="1020416"/>
                      <a:pt x="1141840" y="793863"/>
                    </a:cubicBezTo>
                    <a:cubicBezTo>
                      <a:pt x="1141840" y="567310"/>
                      <a:pt x="958183" y="383653"/>
                      <a:pt x="731630" y="383653"/>
                    </a:cubicBezTo>
                    <a:close/>
                    <a:moveTo>
                      <a:pt x="643381" y="0"/>
                    </a:moveTo>
                    <a:lnTo>
                      <a:pt x="819879" y="0"/>
                    </a:lnTo>
                    <a:lnTo>
                      <a:pt x="877198" y="243840"/>
                    </a:lnTo>
                    <a:cubicBezTo>
                      <a:pt x="950470" y="263232"/>
                      <a:pt x="1018877" y="296999"/>
                      <a:pt x="1078555" y="342910"/>
                    </a:cubicBezTo>
                    <a:lnTo>
                      <a:pt x="1135181" y="392786"/>
                    </a:lnTo>
                    <a:lnTo>
                      <a:pt x="1135180" y="392786"/>
                    </a:lnTo>
                    <a:lnTo>
                      <a:pt x="1135181" y="392786"/>
                    </a:lnTo>
                    <a:lnTo>
                      <a:pt x="1135181" y="392786"/>
                    </a:lnTo>
                    <a:lnTo>
                      <a:pt x="1375011" y="320506"/>
                    </a:lnTo>
                    <a:lnTo>
                      <a:pt x="1463260" y="473357"/>
                    </a:lnTo>
                    <a:lnTo>
                      <a:pt x="1280748" y="644917"/>
                    </a:lnTo>
                    <a:cubicBezTo>
                      <a:pt x="1307204" y="742452"/>
                      <a:pt x="1307204" y="845274"/>
                      <a:pt x="1280748" y="942810"/>
                    </a:cubicBezTo>
                    <a:lnTo>
                      <a:pt x="1463260" y="1114369"/>
                    </a:lnTo>
                    <a:lnTo>
                      <a:pt x="1375011" y="1267220"/>
                    </a:lnTo>
                    <a:lnTo>
                      <a:pt x="1135180" y="1194940"/>
                    </a:lnTo>
                    <a:cubicBezTo>
                      <a:pt x="1063940" y="1266619"/>
                      <a:pt x="974893" y="1318030"/>
                      <a:pt x="877197" y="1343886"/>
                    </a:cubicBezTo>
                    <a:lnTo>
                      <a:pt x="819879" y="1587726"/>
                    </a:lnTo>
                    <a:lnTo>
                      <a:pt x="643381" y="1587726"/>
                    </a:lnTo>
                    <a:lnTo>
                      <a:pt x="586062" y="1343886"/>
                    </a:lnTo>
                    <a:cubicBezTo>
                      <a:pt x="488366" y="1318030"/>
                      <a:pt x="399319" y="1266619"/>
                      <a:pt x="328079" y="1194940"/>
                    </a:cubicBezTo>
                    <a:lnTo>
                      <a:pt x="88249" y="1267220"/>
                    </a:lnTo>
                    <a:lnTo>
                      <a:pt x="0" y="1114369"/>
                    </a:lnTo>
                    <a:lnTo>
                      <a:pt x="182512" y="942809"/>
                    </a:lnTo>
                    <a:cubicBezTo>
                      <a:pt x="156056" y="845274"/>
                      <a:pt x="156056" y="742452"/>
                      <a:pt x="182512" y="644916"/>
                    </a:cubicBezTo>
                    <a:lnTo>
                      <a:pt x="0" y="473357"/>
                    </a:lnTo>
                    <a:lnTo>
                      <a:pt x="88249" y="320506"/>
                    </a:lnTo>
                    <a:lnTo>
                      <a:pt x="328080" y="392786"/>
                    </a:lnTo>
                    <a:cubicBezTo>
                      <a:pt x="399320" y="321107"/>
                      <a:pt x="488367" y="269696"/>
                      <a:pt x="586063" y="24384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0" name="Freeform 26">
                <a:extLst>
                  <a:ext uri="{FF2B5EF4-FFF2-40B4-BE49-F238E27FC236}">
                    <a16:creationId xmlns:a16="http://schemas.microsoft.com/office/drawing/2014/main" id="{3C29D60D-15FD-72A7-18C7-B758671226A9}"/>
                  </a:ext>
                </a:extLst>
              </p:cNvPr>
              <p:cNvSpPr/>
              <p:nvPr/>
            </p:nvSpPr>
            <p:spPr>
              <a:xfrm>
                <a:off x="5321973" y="2322611"/>
                <a:ext cx="414359" cy="408064"/>
              </a:xfrm>
              <a:custGeom>
                <a:avLst/>
                <a:gdLst>
                  <a:gd name="connsiteX0" fmla="*/ 1106997 w 2213994"/>
                  <a:gd name="connsiteY0" fmla="*/ 561989 h 2180359"/>
                  <a:gd name="connsiteX1" fmla="*/ 560897 w 2213994"/>
                  <a:gd name="connsiteY1" fmla="*/ 1108089 h 2180359"/>
                  <a:gd name="connsiteX2" fmla="*/ 1106997 w 2213994"/>
                  <a:gd name="connsiteY2" fmla="*/ 1654189 h 2180359"/>
                  <a:gd name="connsiteX3" fmla="*/ 1653097 w 2213994"/>
                  <a:gd name="connsiteY3" fmla="*/ 1108089 h 2180359"/>
                  <a:gd name="connsiteX4" fmla="*/ 1106997 w 2213994"/>
                  <a:gd name="connsiteY4" fmla="*/ 561989 h 2180359"/>
                  <a:gd name="connsiteX5" fmla="*/ 1016339 w 2213994"/>
                  <a:gd name="connsiteY5" fmla="*/ 0 h 2180359"/>
                  <a:gd name="connsiteX6" fmla="*/ 1197655 w 2213994"/>
                  <a:gd name="connsiteY6" fmla="*/ 0 h 2180359"/>
                  <a:gd name="connsiteX7" fmla="*/ 1237062 w 2213994"/>
                  <a:gd name="connsiteY7" fmla="*/ 223520 h 2180359"/>
                  <a:gd name="connsiteX8" fmla="*/ 1575952 w 2213994"/>
                  <a:gd name="connsiteY8" fmla="*/ 346866 h 2180359"/>
                  <a:gd name="connsiteX9" fmla="*/ 1749815 w 2213994"/>
                  <a:gd name="connsiteY9" fmla="*/ 200970 h 2180359"/>
                  <a:gd name="connsiteX10" fmla="*/ 1888711 w 2213994"/>
                  <a:gd name="connsiteY10" fmla="*/ 317518 h 2180359"/>
                  <a:gd name="connsiteX11" fmla="*/ 1775222 w 2213994"/>
                  <a:gd name="connsiteY11" fmla="*/ 514074 h 2180359"/>
                  <a:gd name="connsiteX12" fmla="*/ 1955541 w 2213994"/>
                  <a:gd name="connsiteY12" fmla="*/ 826396 h 2180359"/>
                  <a:gd name="connsiteX13" fmla="*/ 2182509 w 2213994"/>
                  <a:gd name="connsiteY13" fmla="*/ 826390 h 2180359"/>
                  <a:gd name="connsiteX14" fmla="*/ 2213994 w 2213994"/>
                  <a:gd name="connsiteY14" fmla="*/ 1004952 h 2180359"/>
                  <a:gd name="connsiteX15" fmla="*/ 2000713 w 2213994"/>
                  <a:gd name="connsiteY15" fmla="*/ 1082574 h 2180359"/>
                  <a:gd name="connsiteX16" fmla="*/ 1938089 w 2213994"/>
                  <a:gd name="connsiteY16" fmla="*/ 1437734 h 2180359"/>
                  <a:gd name="connsiteX17" fmla="*/ 2111959 w 2213994"/>
                  <a:gd name="connsiteY17" fmla="*/ 1583621 h 2180359"/>
                  <a:gd name="connsiteX18" fmla="*/ 2021301 w 2213994"/>
                  <a:gd name="connsiteY18" fmla="*/ 1740646 h 2180359"/>
                  <a:gd name="connsiteX19" fmla="*/ 1808024 w 2213994"/>
                  <a:gd name="connsiteY19" fmla="*/ 1663013 h 2180359"/>
                  <a:gd name="connsiteX20" fmla="*/ 1531759 w 2213994"/>
                  <a:gd name="connsiteY20" fmla="*/ 1894827 h 2180359"/>
                  <a:gd name="connsiteX21" fmla="*/ 1571177 w 2213994"/>
                  <a:gd name="connsiteY21" fmla="*/ 2118345 h 2180359"/>
                  <a:gd name="connsiteX22" fmla="*/ 1400795 w 2213994"/>
                  <a:gd name="connsiteY22" fmla="*/ 2180359 h 2180359"/>
                  <a:gd name="connsiteX23" fmla="*/ 1287316 w 2213994"/>
                  <a:gd name="connsiteY23" fmla="*/ 1983797 h 2180359"/>
                  <a:gd name="connsiteX24" fmla="*/ 926677 w 2213994"/>
                  <a:gd name="connsiteY24" fmla="*/ 1983797 h 2180359"/>
                  <a:gd name="connsiteX25" fmla="*/ 813199 w 2213994"/>
                  <a:gd name="connsiteY25" fmla="*/ 2180359 h 2180359"/>
                  <a:gd name="connsiteX26" fmla="*/ 642817 w 2213994"/>
                  <a:gd name="connsiteY26" fmla="*/ 2118345 h 2180359"/>
                  <a:gd name="connsiteX27" fmla="*/ 682236 w 2213994"/>
                  <a:gd name="connsiteY27" fmla="*/ 1894827 h 2180359"/>
                  <a:gd name="connsiteX28" fmla="*/ 405971 w 2213994"/>
                  <a:gd name="connsiteY28" fmla="*/ 1663013 h 2180359"/>
                  <a:gd name="connsiteX29" fmla="*/ 192693 w 2213994"/>
                  <a:gd name="connsiteY29" fmla="*/ 1740646 h 2180359"/>
                  <a:gd name="connsiteX30" fmla="*/ 102035 w 2213994"/>
                  <a:gd name="connsiteY30" fmla="*/ 1583621 h 2180359"/>
                  <a:gd name="connsiteX31" fmla="*/ 275905 w 2213994"/>
                  <a:gd name="connsiteY31" fmla="*/ 1437734 h 2180359"/>
                  <a:gd name="connsiteX32" fmla="*/ 213281 w 2213994"/>
                  <a:gd name="connsiteY32" fmla="*/ 1082574 h 2180359"/>
                  <a:gd name="connsiteX33" fmla="*/ 0 w 2213994"/>
                  <a:gd name="connsiteY33" fmla="*/ 1004952 h 2180359"/>
                  <a:gd name="connsiteX34" fmla="*/ 31485 w 2213994"/>
                  <a:gd name="connsiteY34" fmla="*/ 826390 h 2180359"/>
                  <a:gd name="connsiteX35" fmla="*/ 258452 w 2213994"/>
                  <a:gd name="connsiteY35" fmla="*/ 826396 h 2180359"/>
                  <a:gd name="connsiteX36" fmla="*/ 438771 w 2213994"/>
                  <a:gd name="connsiteY36" fmla="*/ 514074 h 2180359"/>
                  <a:gd name="connsiteX37" fmla="*/ 325283 w 2213994"/>
                  <a:gd name="connsiteY37" fmla="*/ 317518 h 2180359"/>
                  <a:gd name="connsiteX38" fmla="*/ 464179 w 2213994"/>
                  <a:gd name="connsiteY38" fmla="*/ 200970 h 2180359"/>
                  <a:gd name="connsiteX39" fmla="*/ 638042 w 2213994"/>
                  <a:gd name="connsiteY39" fmla="*/ 346866 h 2180359"/>
                  <a:gd name="connsiteX40" fmla="*/ 976932 w 2213994"/>
                  <a:gd name="connsiteY40" fmla="*/ 223520 h 2180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213994" h="2180359">
                    <a:moveTo>
                      <a:pt x="1106997" y="561989"/>
                    </a:moveTo>
                    <a:cubicBezTo>
                      <a:pt x="805394" y="561989"/>
                      <a:pt x="560897" y="806486"/>
                      <a:pt x="560897" y="1108089"/>
                    </a:cubicBezTo>
                    <a:cubicBezTo>
                      <a:pt x="560897" y="1409692"/>
                      <a:pt x="805394" y="1654189"/>
                      <a:pt x="1106997" y="1654189"/>
                    </a:cubicBezTo>
                    <a:cubicBezTo>
                      <a:pt x="1408600" y="1654189"/>
                      <a:pt x="1653097" y="1409692"/>
                      <a:pt x="1653097" y="1108089"/>
                    </a:cubicBezTo>
                    <a:cubicBezTo>
                      <a:pt x="1653097" y="806486"/>
                      <a:pt x="1408600" y="561989"/>
                      <a:pt x="1106997" y="561989"/>
                    </a:cubicBezTo>
                    <a:close/>
                    <a:moveTo>
                      <a:pt x="1016339" y="0"/>
                    </a:moveTo>
                    <a:lnTo>
                      <a:pt x="1197655" y="0"/>
                    </a:lnTo>
                    <a:lnTo>
                      <a:pt x="1237062" y="223520"/>
                    </a:lnTo>
                    <a:cubicBezTo>
                      <a:pt x="1357231" y="241189"/>
                      <a:pt x="1472539" y="283158"/>
                      <a:pt x="1575952" y="346866"/>
                    </a:cubicBezTo>
                    <a:lnTo>
                      <a:pt x="1749815" y="200970"/>
                    </a:lnTo>
                    <a:lnTo>
                      <a:pt x="1888711" y="317518"/>
                    </a:lnTo>
                    <a:lnTo>
                      <a:pt x="1775222" y="514074"/>
                    </a:lnTo>
                    <a:cubicBezTo>
                      <a:pt x="1855919" y="604853"/>
                      <a:pt x="1917273" y="711121"/>
                      <a:pt x="1955541" y="826396"/>
                    </a:cubicBezTo>
                    <a:lnTo>
                      <a:pt x="2182509" y="826390"/>
                    </a:lnTo>
                    <a:lnTo>
                      <a:pt x="2213994" y="1004952"/>
                    </a:lnTo>
                    <a:lnTo>
                      <a:pt x="2000713" y="1082574"/>
                    </a:lnTo>
                    <a:cubicBezTo>
                      <a:pt x="2004179" y="1203985"/>
                      <a:pt x="1982871" y="1324830"/>
                      <a:pt x="1938089" y="1437734"/>
                    </a:cubicBezTo>
                    <a:lnTo>
                      <a:pt x="2111959" y="1583621"/>
                    </a:lnTo>
                    <a:lnTo>
                      <a:pt x="2021301" y="1740646"/>
                    </a:lnTo>
                    <a:lnTo>
                      <a:pt x="1808024" y="1663013"/>
                    </a:lnTo>
                    <a:cubicBezTo>
                      <a:pt x="1732638" y="1758248"/>
                      <a:pt x="1638637" y="1837123"/>
                      <a:pt x="1531759" y="1894827"/>
                    </a:cubicBezTo>
                    <a:lnTo>
                      <a:pt x="1571177" y="2118345"/>
                    </a:lnTo>
                    <a:lnTo>
                      <a:pt x="1400795" y="2180359"/>
                    </a:lnTo>
                    <a:lnTo>
                      <a:pt x="1287316" y="1983797"/>
                    </a:lnTo>
                    <a:cubicBezTo>
                      <a:pt x="1168351" y="2008293"/>
                      <a:pt x="1045642" y="2008293"/>
                      <a:pt x="926677" y="1983797"/>
                    </a:cubicBezTo>
                    <a:lnTo>
                      <a:pt x="813199" y="2180359"/>
                    </a:lnTo>
                    <a:lnTo>
                      <a:pt x="642817" y="2118345"/>
                    </a:lnTo>
                    <a:lnTo>
                      <a:pt x="682236" y="1894827"/>
                    </a:lnTo>
                    <a:cubicBezTo>
                      <a:pt x="575358" y="1837123"/>
                      <a:pt x="481357" y="1758247"/>
                      <a:pt x="405971" y="1663013"/>
                    </a:cubicBezTo>
                    <a:lnTo>
                      <a:pt x="192693" y="1740646"/>
                    </a:lnTo>
                    <a:lnTo>
                      <a:pt x="102035" y="1583621"/>
                    </a:lnTo>
                    <a:lnTo>
                      <a:pt x="275905" y="1437734"/>
                    </a:lnTo>
                    <a:cubicBezTo>
                      <a:pt x="231123" y="1324830"/>
                      <a:pt x="209814" y="1203985"/>
                      <a:pt x="213281" y="1082574"/>
                    </a:cubicBezTo>
                    <a:lnTo>
                      <a:pt x="0" y="1004952"/>
                    </a:lnTo>
                    <a:lnTo>
                      <a:pt x="31485" y="826390"/>
                    </a:lnTo>
                    <a:lnTo>
                      <a:pt x="258452" y="826396"/>
                    </a:lnTo>
                    <a:cubicBezTo>
                      <a:pt x="296720" y="711121"/>
                      <a:pt x="358074" y="604852"/>
                      <a:pt x="438771" y="514074"/>
                    </a:cubicBezTo>
                    <a:lnTo>
                      <a:pt x="325283" y="317518"/>
                    </a:lnTo>
                    <a:lnTo>
                      <a:pt x="464179" y="200970"/>
                    </a:lnTo>
                    <a:lnTo>
                      <a:pt x="638042" y="346866"/>
                    </a:lnTo>
                    <a:cubicBezTo>
                      <a:pt x="741454" y="283158"/>
                      <a:pt x="856763" y="241190"/>
                      <a:pt x="976932" y="22352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1" name="Freeform 27">
                <a:extLst>
                  <a:ext uri="{FF2B5EF4-FFF2-40B4-BE49-F238E27FC236}">
                    <a16:creationId xmlns:a16="http://schemas.microsoft.com/office/drawing/2014/main" id="{EEFE846A-BC74-FF68-94F6-F336ED5F0BAF}"/>
                  </a:ext>
                </a:extLst>
              </p:cNvPr>
              <p:cNvSpPr/>
              <p:nvPr/>
            </p:nvSpPr>
            <p:spPr>
              <a:xfrm>
                <a:off x="5753010" y="3374729"/>
                <a:ext cx="296017" cy="296017"/>
              </a:xfrm>
              <a:custGeom>
                <a:avLst/>
                <a:gdLst>
                  <a:gd name="connsiteX0" fmla="*/ 675641 w 1351280"/>
                  <a:gd name="connsiteY0" fmla="*/ 436140 h 1351280"/>
                  <a:gd name="connsiteX1" fmla="*/ 436140 w 1351280"/>
                  <a:gd name="connsiteY1" fmla="*/ 675641 h 1351280"/>
                  <a:gd name="connsiteX2" fmla="*/ 675641 w 1351280"/>
                  <a:gd name="connsiteY2" fmla="*/ 915142 h 1351280"/>
                  <a:gd name="connsiteX3" fmla="*/ 915142 w 1351280"/>
                  <a:gd name="connsiteY3" fmla="*/ 675641 h 1351280"/>
                  <a:gd name="connsiteX4" fmla="*/ 675641 w 1351280"/>
                  <a:gd name="connsiteY4" fmla="*/ 436140 h 1351280"/>
                  <a:gd name="connsiteX5" fmla="*/ 675640 w 1351280"/>
                  <a:gd name="connsiteY5" fmla="*/ 0 h 1351280"/>
                  <a:gd name="connsiteX6" fmla="*/ 1351280 w 1351280"/>
                  <a:gd name="connsiteY6" fmla="*/ 675640 h 1351280"/>
                  <a:gd name="connsiteX7" fmla="*/ 675640 w 1351280"/>
                  <a:gd name="connsiteY7" fmla="*/ 1351280 h 1351280"/>
                  <a:gd name="connsiteX8" fmla="*/ 0 w 1351280"/>
                  <a:gd name="connsiteY8" fmla="*/ 675640 h 1351280"/>
                  <a:gd name="connsiteX9" fmla="*/ 675640 w 1351280"/>
                  <a:gd name="connsiteY9" fmla="*/ 0 h 135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51280" h="1351280">
                    <a:moveTo>
                      <a:pt x="675641" y="436140"/>
                    </a:moveTo>
                    <a:cubicBezTo>
                      <a:pt x="543368" y="436140"/>
                      <a:pt x="436140" y="543368"/>
                      <a:pt x="436140" y="675641"/>
                    </a:cubicBezTo>
                    <a:cubicBezTo>
                      <a:pt x="436140" y="807914"/>
                      <a:pt x="543368" y="915142"/>
                      <a:pt x="675641" y="915142"/>
                    </a:cubicBezTo>
                    <a:cubicBezTo>
                      <a:pt x="807914" y="915142"/>
                      <a:pt x="915142" y="807914"/>
                      <a:pt x="915142" y="675641"/>
                    </a:cubicBezTo>
                    <a:cubicBezTo>
                      <a:pt x="915142" y="543368"/>
                      <a:pt x="807914" y="436140"/>
                      <a:pt x="675641" y="436140"/>
                    </a:cubicBezTo>
                    <a:close/>
                    <a:moveTo>
                      <a:pt x="675640" y="0"/>
                    </a:moveTo>
                    <a:cubicBezTo>
                      <a:pt x="1048786" y="0"/>
                      <a:pt x="1351280" y="302494"/>
                      <a:pt x="1351280" y="675640"/>
                    </a:cubicBezTo>
                    <a:cubicBezTo>
                      <a:pt x="1351280" y="1048786"/>
                      <a:pt x="1048786" y="1351280"/>
                      <a:pt x="675640" y="1351280"/>
                    </a:cubicBezTo>
                    <a:cubicBezTo>
                      <a:pt x="302494" y="1351280"/>
                      <a:pt x="0" y="1048786"/>
                      <a:pt x="0" y="675640"/>
                    </a:cubicBezTo>
                    <a:cubicBezTo>
                      <a:pt x="0" y="302494"/>
                      <a:pt x="302494" y="0"/>
                      <a:pt x="675640" y="0"/>
                    </a:cubicBezTo>
                    <a:close/>
                  </a:path>
                </a:pathLst>
              </a:cu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2" name="Freeform 28">
                <a:extLst>
                  <a:ext uri="{FF2B5EF4-FFF2-40B4-BE49-F238E27FC236}">
                    <a16:creationId xmlns:a16="http://schemas.microsoft.com/office/drawing/2014/main" id="{9113B891-F7B8-D6DA-F8F3-D0242A366216}"/>
                  </a:ext>
                </a:extLst>
              </p:cNvPr>
              <p:cNvSpPr/>
              <p:nvPr/>
            </p:nvSpPr>
            <p:spPr>
              <a:xfrm>
                <a:off x="6745351" y="2630244"/>
                <a:ext cx="243602" cy="243602"/>
              </a:xfrm>
              <a:custGeom>
                <a:avLst/>
                <a:gdLst>
                  <a:gd name="connsiteX0" fmla="*/ 675641 w 1351280"/>
                  <a:gd name="connsiteY0" fmla="*/ 436140 h 1351280"/>
                  <a:gd name="connsiteX1" fmla="*/ 436140 w 1351280"/>
                  <a:gd name="connsiteY1" fmla="*/ 675641 h 1351280"/>
                  <a:gd name="connsiteX2" fmla="*/ 675641 w 1351280"/>
                  <a:gd name="connsiteY2" fmla="*/ 915142 h 1351280"/>
                  <a:gd name="connsiteX3" fmla="*/ 915142 w 1351280"/>
                  <a:gd name="connsiteY3" fmla="*/ 675641 h 1351280"/>
                  <a:gd name="connsiteX4" fmla="*/ 675641 w 1351280"/>
                  <a:gd name="connsiteY4" fmla="*/ 436140 h 1351280"/>
                  <a:gd name="connsiteX5" fmla="*/ 675640 w 1351280"/>
                  <a:gd name="connsiteY5" fmla="*/ 0 h 1351280"/>
                  <a:gd name="connsiteX6" fmla="*/ 1351280 w 1351280"/>
                  <a:gd name="connsiteY6" fmla="*/ 675640 h 1351280"/>
                  <a:gd name="connsiteX7" fmla="*/ 675640 w 1351280"/>
                  <a:gd name="connsiteY7" fmla="*/ 1351280 h 1351280"/>
                  <a:gd name="connsiteX8" fmla="*/ 0 w 1351280"/>
                  <a:gd name="connsiteY8" fmla="*/ 675640 h 1351280"/>
                  <a:gd name="connsiteX9" fmla="*/ 675640 w 1351280"/>
                  <a:gd name="connsiteY9" fmla="*/ 0 h 13512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51280" h="1351280">
                    <a:moveTo>
                      <a:pt x="675641" y="436140"/>
                    </a:moveTo>
                    <a:cubicBezTo>
                      <a:pt x="543368" y="436140"/>
                      <a:pt x="436140" y="543368"/>
                      <a:pt x="436140" y="675641"/>
                    </a:cubicBezTo>
                    <a:cubicBezTo>
                      <a:pt x="436140" y="807914"/>
                      <a:pt x="543368" y="915142"/>
                      <a:pt x="675641" y="915142"/>
                    </a:cubicBezTo>
                    <a:cubicBezTo>
                      <a:pt x="807914" y="915142"/>
                      <a:pt x="915142" y="807914"/>
                      <a:pt x="915142" y="675641"/>
                    </a:cubicBezTo>
                    <a:cubicBezTo>
                      <a:pt x="915142" y="543368"/>
                      <a:pt x="807914" y="436140"/>
                      <a:pt x="675641" y="436140"/>
                    </a:cubicBezTo>
                    <a:close/>
                    <a:moveTo>
                      <a:pt x="675640" y="0"/>
                    </a:moveTo>
                    <a:cubicBezTo>
                      <a:pt x="1048786" y="0"/>
                      <a:pt x="1351280" y="302494"/>
                      <a:pt x="1351280" y="675640"/>
                    </a:cubicBezTo>
                    <a:cubicBezTo>
                      <a:pt x="1351280" y="1048786"/>
                      <a:pt x="1048786" y="1351280"/>
                      <a:pt x="675640" y="1351280"/>
                    </a:cubicBezTo>
                    <a:cubicBezTo>
                      <a:pt x="302494" y="1351280"/>
                      <a:pt x="0" y="1048786"/>
                      <a:pt x="0" y="675640"/>
                    </a:cubicBezTo>
                    <a:cubicBezTo>
                      <a:pt x="0" y="302494"/>
                      <a:pt x="302494" y="0"/>
                      <a:pt x="675640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sp>
        <p:nvSpPr>
          <p:cNvPr id="22" name="Line Callout 2 18">
            <a:extLst>
              <a:ext uri="{FF2B5EF4-FFF2-40B4-BE49-F238E27FC236}">
                <a16:creationId xmlns:a16="http://schemas.microsoft.com/office/drawing/2014/main" id="{70CB1762-54F8-7651-C211-5154066839D0}"/>
              </a:ext>
            </a:extLst>
          </p:cNvPr>
          <p:cNvSpPr/>
          <p:nvPr/>
        </p:nvSpPr>
        <p:spPr>
          <a:xfrm>
            <a:off x="237010" y="1403572"/>
            <a:ext cx="3840480" cy="1463040"/>
          </a:xfrm>
          <a:prstGeom prst="roundRect">
            <a:avLst/>
          </a:prstGeom>
          <a:solidFill>
            <a:schemeClr val="tx2">
              <a:lumMod val="50000"/>
            </a:schemeClr>
          </a:solidFill>
          <a:ln w="31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/>
              <a:t>Excitation </a:t>
            </a:r>
            <a:r>
              <a:rPr lang="en-US" sz="1600" b="1" dirty="0"/>
              <a:t>mainly originate from hematite, with fewer from water.</a:t>
            </a:r>
            <a:endParaRPr lang="en-US" sz="1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" name="Line Callout 2 15">
            <a:extLst>
              <a:ext uri="{FF2B5EF4-FFF2-40B4-BE49-F238E27FC236}">
                <a16:creationId xmlns:a16="http://schemas.microsoft.com/office/drawing/2014/main" id="{5C3F5B92-C1BB-D938-2DBC-42543F33A583}"/>
              </a:ext>
            </a:extLst>
          </p:cNvPr>
          <p:cNvSpPr/>
          <p:nvPr/>
        </p:nvSpPr>
        <p:spPr>
          <a:xfrm>
            <a:off x="213801" y="3261573"/>
            <a:ext cx="3840480" cy="1463040"/>
          </a:xfrm>
          <a:prstGeom prst="roundRect">
            <a:avLst/>
          </a:prstGeom>
          <a:solidFill>
            <a:schemeClr val="tx2">
              <a:lumMod val="50000"/>
            </a:schemeClr>
          </a:solidFill>
          <a:ln w="31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Atomic structure remains largely unchanged regardless of hole position.</a:t>
            </a:r>
          </a:p>
        </p:txBody>
      </p:sp>
      <p:sp>
        <p:nvSpPr>
          <p:cNvPr id="3" name="Line Callout 2 13">
            <a:extLst>
              <a:ext uri="{FF2B5EF4-FFF2-40B4-BE49-F238E27FC236}">
                <a16:creationId xmlns:a16="http://schemas.microsoft.com/office/drawing/2014/main" id="{CCED4FA4-0A86-E892-8DDB-87BE291DB2A5}"/>
              </a:ext>
            </a:extLst>
          </p:cNvPr>
          <p:cNvSpPr/>
          <p:nvPr/>
        </p:nvSpPr>
        <p:spPr>
          <a:xfrm>
            <a:off x="7894761" y="1389662"/>
            <a:ext cx="3840480" cy="1463040"/>
          </a:xfrm>
          <a:prstGeom prst="roundRect">
            <a:avLst/>
          </a:prstGeom>
          <a:solidFill>
            <a:schemeClr val="tx2">
              <a:lumMod val="50000"/>
            </a:schemeClr>
          </a:solidFill>
          <a:ln w="31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HOMO–LUMO levels and orbital contributions vary with hole localization.</a:t>
            </a:r>
            <a:endParaRPr lang="en-US" sz="1600" b="1" baseline="300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4" name="Line Callout 2 14">
            <a:extLst>
              <a:ext uri="{FF2B5EF4-FFF2-40B4-BE49-F238E27FC236}">
                <a16:creationId xmlns:a16="http://schemas.microsoft.com/office/drawing/2014/main" id="{E2E1617B-02D6-DE78-F8F0-36D84B4817A5}"/>
              </a:ext>
            </a:extLst>
          </p:cNvPr>
          <p:cNvSpPr/>
          <p:nvPr/>
        </p:nvSpPr>
        <p:spPr>
          <a:xfrm>
            <a:off x="7919021" y="3249062"/>
            <a:ext cx="3840480" cy="1463040"/>
          </a:xfrm>
          <a:prstGeom prst="roundRect">
            <a:avLst/>
          </a:prstGeom>
          <a:solidFill>
            <a:schemeClr val="tx2">
              <a:lumMod val="50000"/>
            </a:schemeClr>
          </a:solidFill>
          <a:ln w="3175">
            <a:solidFill>
              <a:schemeClr val="accent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Hole localization is influenced by interfacial electric fields, mimicked by an applied external field.</a:t>
            </a:r>
            <a:endParaRPr lang="en-US" sz="1600" b="1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685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F3538-F27A-55C4-7516-9CA2895BD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9A7C41-9E37-87B9-9B34-B0AB5B20B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/>
              <a:t>OUTLOOK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2931946-0047-1108-6664-F0F6252891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51881D63-20BB-A8C1-F0A6-149844D3A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outlook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4093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0F94D6AB-0711-2FDD-F110-8F565E90EC0E}"/>
              </a:ext>
            </a:extLst>
          </p:cNvPr>
          <p:cNvSpPr/>
          <p:nvPr/>
        </p:nvSpPr>
        <p:spPr>
          <a:xfrm>
            <a:off x="10624457" y="6291943"/>
            <a:ext cx="319315" cy="435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F5EC999-DCBC-917A-6E1F-3A358E3195FF}"/>
              </a:ext>
            </a:extLst>
          </p:cNvPr>
          <p:cNvSpPr/>
          <p:nvPr/>
        </p:nvSpPr>
        <p:spPr>
          <a:xfrm>
            <a:off x="528194" y="4758338"/>
            <a:ext cx="2573737" cy="169606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Combined DFT–TD-DFT–NA-MD successfully captures exciton structure and dynamics in a high-spin d</a:t>
            </a:r>
            <a:r>
              <a:rPr lang="en-US" sz="1400" b="1" baseline="30000" dirty="0">
                <a:solidFill>
                  <a:sysClr val="windowText" lastClr="000000"/>
                </a:solidFill>
              </a:rPr>
              <a:t>5 </a:t>
            </a:r>
            <a:r>
              <a:rPr lang="en-US" sz="1400" b="1" dirty="0">
                <a:solidFill>
                  <a:sysClr val="windowText" lastClr="000000"/>
                </a:solidFill>
              </a:rPr>
              <a:t>anti-ferromagnetic configuration.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86D94A3-885D-F9DB-67B3-AE243ABA3834}"/>
              </a:ext>
            </a:extLst>
          </p:cNvPr>
          <p:cNvSpPr/>
          <p:nvPr/>
        </p:nvSpPr>
        <p:spPr>
          <a:xfrm>
            <a:off x="3254330" y="4758338"/>
            <a:ext cx="2482499" cy="16960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Test this computational protocol on d⁰ oxides (</a:t>
            </a:r>
            <a:r>
              <a:rPr lang="en-US" sz="1400" dirty="0" err="1">
                <a:solidFill>
                  <a:sysClr val="windowText" lastClr="000000"/>
                </a:solidFill>
              </a:rPr>
              <a:t>TiO</a:t>
            </a:r>
            <a:r>
              <a:rPr lang="en-US" sz="1400" dirty="0">
                <a:solidFill>
                  <a:sysClr val="windowText" lastClr="000000"/>
                </a:solidFill>
              </a:rPr>
              <a:t>₂) and d¹⁰ oxides (Cu-based) to assess method robustness.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29D12A5-136E-D995-EA89-542CC9CFB879}"/>
              </a:ext>
            </a:extLst>
          </p:cNvPr>
          <p:cNvSpPr/>
          <p:nvPr/>
        </p:nvSpPr>
        <p:spPr>
          <a:xfrm>
            <a:off x="5869712" y="4758338"/>
            <a:ext cx="2276380" cy="16960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Extend NA-MD approach to solid-liquid systems to investigate how interfaces impact exciton lifetimes and recombination dynamics.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D38723-144E-AA94-6E99-5C387A84E28C}"/>
              </a:ext>
            </a:extLst>
          </p:cNvPr>
          <p:cNvGrpSpPr/>
          <p:nvPr/>
        </p:nvGrpSpPr>
        <p:grpSpPr>
          <a:xfrm>
            <a:off x="619431" y="1119527"/>
            <a:ext cx="10604091" cy="3515620"/>
            <a:chOff x="619432" y="1377105"/>
            <a:chExt cx="10604091" cy="35156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B4F0E67-93C5-D1AF-1392-F201A58D5610}"/>
                </a:ext>
              </a:extLst>
            </p:cNvPr>
            <p:cNvCxnSpPr/>
            <p:nvPr/>
          </p:nvCxnSpPr>
          <p:spPr>
            <a:xfrm>
              <a:off x="619432" y="4892725"/>
              <a:ext cx="1060409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0C94922-0AC9-D478-1B55-BA318BDE10DA}"/>
                </a:ext>
              </a:extLst>
            </p:cNvPr>
            <p:cNvGrpSpPr/>
            <p:nvPr/>
          </p:nvGrpSpPr>
          <p:grpSpPr>
            <a:xfrm>
              <a:off x="877316" y="1377105"/>
              <a:ext cx="9677960" cy="3503919"/>
              <a:chOff x="877316" y="1377105"/>
              <a:chExt cx="9677960" cy="3503919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46306833-4584-E485-5C68-23CEF76319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77316" y="1377105"/>
                <a:ext cx="2224615" cy="3489864"/>
              </a:xfrm>
              <a:prstGeom prst="rect">
                <a:avLst/>
              </a:prstGeom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978AB3E-8314-11D4-CC3B-4F1578E12D86}"/>
                  </a:ext>
                </a:extLst>
              </p:cNvPr>
              <p:cNvSpPr/>
              <p:nvPr/>
            </p:nvSpPr>
            <p:spPr>
              <a:xfrm>
                <a:off x="1106961" y="1639043"/>
                <a:ext cx="1651819" cy="1543910"/>
              </a:xfrm>
              <a:prstGeom prst="ellipse">
                <a:avLst/>
              </a:prstGeom>
              <a:solidFill>
                <a:srgbClr val="E3C71D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>
                    <a:solidFill>
                      <a:sysClr val="windowText" lastClr="000000"/>
                    </a:solidFill>
                  </a:rPr>
                  <a:t>Validated Approach</a:t>
                </a:r>
                <a:endParaRPr lang="en-US" sz="1600" dirty="0">
                  <a:solidFill>
                    <a:sysClr val="windowText" lastClr="000000"/>
                  </a:solidFill>
                </a:endParaRP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A6F803C-DF88-DF1E-D5BE-3861A34E1B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286500" y="1389983"/>
                <a:ext cx="2224615" cy="3489864"/>
              </a:xfrm>
              <a:prstGeom prst="rect">
                <a:avLst/>
              </a:prstGeom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6DF2A093-FB15-E0FB-2FDF-D5D5355707E9}"/>
                  </a:ext>
                </a:extLst>
              </p:cNvPr>
              <p:cNvSpPr/>
              <p:nvPr/>
            </p:nvSpPr>
            <p:spPr>
              <a:xfrm>
                <a:off x="3496825" y="1639043"/>
                <a:ext cx="1651819" cy="1543910"/>
              </a:xfrm>
              <a:prstGeom prst="ellipse">
                <a:avLst/>
              </a:prstGeom>
              <a:solidFill>
                <a:srgbClr val="E3C71D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</a:rPr>
                  <a:t>Apply to Other Oxides</a:t>
                </a:r>
              </a:p>
            </p:txBody>
          </p: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881DA8D-B87F-05E1-F1DB-1D020CBF76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921477" y="1391160"/>
                <a:ext cx="2224615" cy="3489864"/>
              </a:xfrm>
              <a:prstGeom prst="rect">
                <a:avLst/>
              </a:prstGeom>
            </p:spPr>
          </p:pic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B1E8AC5D-6F1B-2F23-1672-BDB01ED1EDB2}"/>
                  </a:ext>
                </a:extLst>
              </p:cNvPr>
              <p:cNvSpPr/>
              <p:nvPr/>
            </p:nvSpPr>
            <p:spPr>
              <a:xfrm>
                <a:off x="6136919" y="1639043"/>
                <a:ext cx="1651819" cy="1543910"/>
              </a:xfrm>
              <a:prstGeom prst="ellipse">
                <a:avLst/>
              </a:prstGeom>
              <a:solidFill>
                <a:srgbClr val="E3C71D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</a:rPr>
                  <a:t>Explore Solid-Liquid Interfaces</a:t>
                </a:r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42ED61A8-31DA-7301-21DE-1B4AD734D2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30661" y="1385789"/>
                <a:ext cx="2224615" cy="3489864"/>
              </a:xfrm>
              <a:prstGeom prst="rect">
                <a:avLst/>
              </a:prstGeom>
            </p:spPr>
          </p:pic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1AB8875-9CB9-DD83-B26B-EC21CBFBD81D}"/>
                  </a:ext>
                </a:extLst>
              </p:cNvPr>
              <p:cNvSpPr/>
              <p:nvPr/>
            </p:nvSpPr>
            <p:spPr>
              <a:xfrm>
                <a:off x="8556454" y="1639043"/>
                <a:ext cx="1651819" cy="1543910"/>
              </a:xfrm>
              <a:prstGeom prst="ellipse">
                <a:avLst/>
              </a:prstGeom>
              <a:solidFill>
                <a:srgbClr val="E3C71D"/>
              </a:solidFill>
              <a:ln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ysClr val="windowText" lastClr="000000"/>
                    </a:solidFill>
                  </a:rPr>
                  <a:t>Design Better Materials</a:t>
                </a:r>
              </a:p>
            </p:txBody>
          </p:sp>
        </p:grp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33DA2EE5-01AC-81BC-E6F0-DE0F4906CD19}"/>
              </a:ext>
            </a:extLst>
          </p:cNvPr>
          <p:cNvSpPr/>
          <p:nvPr/>
        </p:nvSpPr>
        <p:spPr>
          <a:xfrm>
            <a:off x="8367637" y="4758338"/>
            <a:ext cx="2501924" cy="1696064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Use insights to guide investigation of next-generation semiconductors with improved charge transport for solar energy conversion.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0902BC-60C8-FED0-F09F-C227FA824D47}"/>
              </a:ext>
            </a:extLst>
          </p:cNvPr>
          <p:cNvSpPr txBox="1"/>
          <p:nvPr/>
        </p:nvSpPr>
        <p:spPr>
          <a:xfrm>
            <a:off x="10444321" y="607502"/>
            <a:ext cx="9989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600" b="1" dirty="0">
                <a:solidFill>
                  <a:srgbClr val="FF0000"/>
                </a:solidFill>
              </a:rPr>
              <a:t>Outlook</a:t>
            </a: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446A983E-63FB-9D2D-8BB0-5D86BA40CCF5}"/>
              </a:ext>
            </a:extLst>
          </p:cNvPr>
          <p:cNvSpPr txBox="1">
            <a:spLocks/>
          </p:cNvSpPr>
          <p:nvPr/>
        </p:nvSpPr>
        <p:spPr>
          <a:xfrm>
            <a:off x="0" y="637806"/>
            <a:ext cx="631371" cy="36512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1C1F-DDD9-438F-974A-6E17C5EA975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908939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C3AAC2-0AD0-C25D-BDF7-3ECA5679B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8121A-6A82-7604-C2B9-4312462447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en-US" dirty="0"/>
              <a:t>My Research Impact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5640634-B704-458C-C8BA-62E5C05BBD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Publications, Presentations, and Awards</a:t>
            </a:r>
          </a:p>
        </p:txBody>
      </p:sp>
    </p:spTree>
    <p:extLst>
      <p:ext uri="{BB962C8B-B14F-4D97-AF65-F5344CB8AC3E}">
        <p14:creationId xmlns:p14="http://schemas.microsoft.com/office/powerpoint/2010/main" val="1478855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84A094-2940-8758-1370-91F2DA3187D1}"/>
              </a:ext>
            </a:extLst>
          </p:cNvPr>
          <p:cNvSpPr txBox="1"/>
          <p:nvPr/>
        </p:nvSpPr>
        <p:spPr>
          <a:xfrm>
            <a:off x="141988" y="1283525"/>
            <a:ext cx="11705455" cy="5574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274320" algn="just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Peer-Reviewed Publications</a:t>
            </a:r>
            <a:endParaRPr lang="en-US" sz="1600" dirty="0">
              <a:solidFill>
                <a:srgbClr val="000000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Rassouli, L.; Dupuis, M. Electronic Structure of Excitons in Hematite Fe</a:t>
            </a:r>
            <a:r>
              <a:rPr lang="en-US" sz="16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sz="16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 J. Phys. Chem. C 2024, 128, 743–758. 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Rassouli, L.; Shakiba, M.; Akimov, A. V.; Ma, X.; Dupuis, M. Excitons in Hematite Fe</a:t>
            </a:r>
            <a:r>
              <a:rPr lang="en-US" sz="16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2</a:t>
            </a: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O</a:t>
            </a:r>
            <a:r>
              <a:rPr lang="en-US" sz="1600" baseline="-25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: Short-Time Dynamics from TD-DFT and Non-Adiabatic Dynamics Theories. J. Phys. Chem. C 2024, 128, 13681-13693.</a:t>
            </a:r>
          </a:p>
          <a:p>
            <a:pPr marL="331470" marR="0" indent="0" algn="just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Manuscripts</a:t>
            </a:r>
            <a:endParaRPr lang="en-US" sz="1600" dirty="0">
              <a:solidFill>
                <a:srgbClr val="000000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000000"/>
                </a:solidFill>
              </a:rPr>
              <a:t>Johnston, C. R.; Speelman, R.; Arcidiacono, A.; Bridgewater, C.; Rassouli, L.; Ma, X.; Vargas-Hurlston, I.; Kupferberg, J.; Martin, L.; Martinson, A. B. F.; Dupuis, M.; Geiger, F. M.; King, S. B</a:t>
            </a: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 Watching Polarons Dance: Coherent Carrier-Phonon Coupling in Hematite Revealed by Transient Absorption Spectroscopy. Submitted to </a:t>
            </a:r>
            <a:r>
              <a:rPr lang="en-US" sz="1600" dirty="0">
                <a:solidFill>
                  <a:sysClr val="windowText" lastClr="000000"/>
                </a:solidFill>
              </a:rPr>
              <a:t>J. Am. Chem. Soc.</a:t>
            </a:r>
            <a:endParaRPr lang="en-US" sz="1600" dirty="0">
              <a:solidFill>
                <a:srgbClr val="000000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Rassouli, L.; Rosso, K.; Dupuis, M</a:t>
            </a:r>
            <a:r>
              <a:rPr lang="en-US" sz="1600" b="1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 Electronic Structure of Excitons in Hematite-Water Slab, In preparation for J. Phys. Chem. C.</a:t>
            </a:r>
          </a:p>
          <a:p>
            <a:pPr marL="0" marR="0" indent="274320" algn="just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Poster Presentations</a:t>
            </a:r>
            <a:endParaRPr lang="en-US" sz="1600" dirty="0">
              <a:solidFill>
                <a:srgbClr val="000000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Molecular Quantum Mechanics (MQM) Conference, Virginia Tech, June 2022.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ACS Northeast Regional Meeting (NERM), October 2022.</a:t>
            </a:r>
          </a:p>
          <a:p>
            <a:pPr marL="0" marR="0" indent="274320" algn="just">
              <a:lnSpc>
                <a:spcPct val="15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DOE Office of Science Graduate Student Research (SCGSR) Fellowship, </a:t>
            </a: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Summer 2024</a:t>
            </a:r>
            <a:endParaRPr lang="en-US" sz="1600" dirty="0">
              <a:solidFill>
                <a:srgbClr val="000000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27432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Arial" panose="020B0604020202020204" pitchFamily="34" charset="0"/>
              </a:rPr>
              <a:t>Selected as one of 87 graduate students nationwide to conduct research at Pacific Northwest National Laboratory as part of this prestigious U.S. Department of Energy program.</a:t>
            </a:r>
          </a:p>
          <a:p>
            <a:pPr marL="457200" marR="0" indent="0" algn="just">
              <a:lnSpc>
                <a:spcPct val="150000"/>
              </a:lnSpc>
              <a:buNone/>
            </a:pPr>
            <a:r>
              <a:rPr lang="en-US" sz="16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dirty="0">
              <a:solidFill>
                <a:srgbClr val="000000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07F5C5-C78F-16A8-FADE-78180E4E11AF}"/>
              </a:ext>
            </a:extLst>
          </p:cNvPr>
          <p:cNvSpPr txBox="1"/>
          <p:nvPr/>
        </p:nvSpPr>
        <p:spPr>
          <a:xfrm>
            <a:off x="5287267" y="590249"/>
            <a:ext cx="664388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My Research Impact: Publications, Presentations, and Award</a:t>
            </a:r>
          </a:p>
          <a:p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76D99AF-39CE-F06A-2A6B-57CF2BD43D02}"/>
              </a:ext>
            </a:extLst>
          </p:cNvPr>
          <p:cNvSpPr/>
          <p:nvPr/>
        </p:nvSpPr>
        <p:spPr>
          <a:xfrm>
            <a:off x="10624457" y="6291943"/>
            <a:ext cx="319315" cy="435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1F21867A-EEB6-455B-C17A-A52654C0FF2E}"/>
              </a:ext>
            </a:extLst>
          </p:cNvPr>
          <p:cNvSpPr txBox="1">
            <a:spLocks/>
          </p:cNvSpPr>
          <p:nvPr/>
        </p:nvSpPr>
        <p:spPr>
          <a:xfrm>
            <a:off x="0" y="637806"/>
            <a:ext cx="631371" cy="36512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1C1F-DDD9-438F-974A-6E17C5EA975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/31</a:t>
            </a:r>
          </a:p>
        </p:txBody>
      </p:sp>
    </p:spTree>
    <p:extLst>
      <p:ext uri="{BB962C8B-B14F-4D97-AF65-F5344CB8AC3E}">
        <p14:creationId xmlns:p14="http://schemas.microsoft.com/office/powerpoint/2010/main" val="791260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1414C-2339-C54C-AFAE-3425B2E6D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FFA27-0D08-76D3-3D61-0584C14AA6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1490663"/>
            <a:ext cx="8711012" cy="2387600"/>
          </a:xfrm>
        </p:spPr>
        <p:txBody>
          <a:bodyPr/>
          <a:lstStyle/>
          <a:p>
            <a:r>
              <a:rPr lang="en-US" dirty="0"/>
              <a:t>Acknowledgments</a:t>
            </a:r>
          </a:p>
        </p:txBody>
      </p:sp>
    </p:spTree>
    <p:extLst>
      <p:ext uri="{BB962C8B-B14F-4D97-AF65-F5344CB8AC3E}">
        <p14:creationId xmlns:p14="http://schemas.microsoft.com/office/powerpoint/2010/main" val="35229571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9913645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5AB0A12-CE62-BC38-00EB-E0E48EACB14A}"/>
              </a:ext>
            </a:extLst>
          </p:cNvPr>
          <p:cNvSpPr txBox="1"/>
          <p:nvPr/>
        </p:nvSpPr>
        <p:spPr>
          <a:xfrm>
            <a:off x="2015345" y="796396"/>
            <a:ext cx="4638668" cy="6340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endParaRPr lang="en-US" sz="1400" b="1" dirty="0">
              <a:solidFill>
                <a:sysClr val="windowText" lastClr="000000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ysClr val="windowText" lastClr="000000"/>
                </a:solidFill>
              </a:rPr>
              <a:t>Prof. Michel Dupuis</a:t>
            </a:r>
            <a:r>
              <a:rPr lang="en-US" sz="1400" dirty="0">
                <a:solidFill>
                  <a:sysClr val="windowText" lastClr="000000"/>
                </a:solidFill>
              </a:rPr>
              <a:t> – For his exceptional mentorship, encouragement, and trust throughout my Ph.D. journey, and for guiding me into the world of computational chemistry.</a:t>
            </a:r>
          </a:p>
          <a:p>
            <a:pPr algn="just"/>
            <a:endParaRPr lang="en-US" sz="1400" dirty="0">
              <a:solidFill>
                <a:sysClr val="windowText" lastClr="000000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ysClr val="windowText" lastClr="000000"/>
                </a:solidFill>
              </a:rPr>
              <a:t>Dr. Kevin Rosso &amp; the PNNL team</a:t>
            </a:r>
            <a:r>
              <a:rPr lang="en-US" sz="1400" dirty="0">
                <a:solidFill>
                  <a:sysClr val="windowText" lastClr="000000"/>
                </a:solidFill>
              </a:rPr>
              <a:t> – For their support, scientific guidance, and continued mentorship.</a:t>
            </a:r>
          </a:p>
          <a:p>
            <a:pPr algn="just"/>
            <a:endParaRPr lang="en-US" sz="1400" dirty="0">
              <a:solidFill>
                <a:sysClr val="windowText" lastClr="000000"/>
              </a:solidFill>
            </a:endParaRPr>
          </a:p>
          <a:p>
            <a:pPr algn="just"/>
            <a:endParaRPr lang="en-US" sz="1400" dirty="0">
              <a:solidFill>
                <a:sysClr val="windowText" lastClr="000000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ysClr val="windowText" lastClr="000000"/>
                </a:solidFill>
              </a:rPr>
              <a:t>Dr. Alexey Akimov</a:t>
            </a:r>
            <a:r>
              <a:rPr lang="en-US" sz="1400" dirty="0">
                <a:solidFill>
                  <a:sysClr val="windowText" lastClr="000000"/>
                </a:solidFill>
              </a:rPr>
              <a:t> – For inspiring teaching and critical mentorship during collaborations.</a:t>
            </a:r>
          </a:p>
          <a:p>
            <a:pPr algn="just"/>
            <a:endParaRPr lang="en-US" sz="1400" dirty="0">
              <a:solidFill>
                <a:sysClr val="windowText" lastClr="000000"/>
              </a:solidFill>
            </a:endParaRPr>
          </a:p>
          <a:p>
            <a:pPr algn="just"/>
            <a:endParaRPr lang="en-US" sz="1400" dirty="0">
              <a:solidFill>
                <a:sysClr val="windowText" lastClr="000000"/>
              </a:solidFill>
            </a:endParaRPr>
          </a:p>
          <a:p>
            <a:pPr algn="just"/>
            <a:endParaRPr lang="en-US" sz="1400" dirty="0">
              <a:solidFill>
                <a:sysClr val="windowText" lastClr="000000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ysClr val="windowText" lastClr="000000"/>
                </a:solidFill>
              </a:rPr>
              <a:t>Colleagues &amp; Friends</a:t>
            </a:r>
            <a:r>
              <a:rPr lang="en-US" sz="1400" dirty="0">
                <a:solidFill>
                  <a:sysClr val="windowText" lastClr="000000"/>
                </a:solidFill>
              </a:rPr>
              <a:t> – Especially </a:t>
            </a:r>
            <a:r>
              <a:rPr lang="en-US" sz="1400" b="1" i="1" dirty="0">
                <a:solidFill>
                  <a:sysClr val="windowText" lastClr="000000"/>
                </a:solidFill>
              </a:rPr>
              <a:t>Mohammad Shakiba</a:t>
            </a:r>
            <a:r>
              <a:rPr lang="en-US" sz="1400" b="1" dirty="0">
                <a:solidFill>
                  <a:sysClr val="windowText" lastClr="000000"/>
                </a:solidFill>
              </a:rPr>
              <a:t> </a:t>
            </a:r>
            <a:r>
              <a:rPr lang="en-US" sz="1400" dirty="0">
                <a:solidFill>
                  <a:sysClr val="windowText" lastClr="000000"/>
                </a:solidFill>
              </a:rPr>
              <a:t>and </a:t>
            </a:r>
            <a:r>
              <a:rPr lang="en-US" sz="1400" b="1" i="1" dirty="0">
                <a:solidFill>
                  <a:sysClr val="windowText" lastClr="000000"/>
                </a:solidFill>
              </a:rPr>
              <a:t>Xuyan Ma</a:t>
            </a:r>
            <a:r>
              <a:rPr lang="en-US" sz="1400" dirty="0">
                <a:solidFill>
                  <a:sysClr val="windowText" lastClr="000000"/>
                </a:solidFill>
              </a:rPr>
              <a:t>, for their support, generosity, and friendship.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400" dirty="0">
              <a:solidFill>
                <a:sysClr val="windowText" lastClr="000000"/>
              </a:solidFill>
            </a:endParaRPr>
          </a:p>
          <a:p>
            <a:pPr algn="just"/>
            <a:endParaRPr lang="en-US" sz="1400" dirty="0">
              <a:solidFill>
                <a:sysClr val="windowText" lastClr="000000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ysClr val="windowText" lastClr="000000"/>
                </a:solidFill>
              </a:rPr>
              <a:t>Thesis Committee</a:t>
            </a:r>
            <a:r>
              <a:rPr lang="en-US" sz="1400" dirty="0">
                <a:solidFill>
                  <a:sysClr val="windowText" lastClr="000000"/>
                </a:solidFill>
              </a:rPr>
              <a:t> – </a:t>
            </a:r>
            <a:r>
              <a:rPr lang="en-US" sz="1400" b="1" dirty="0">
                <a:solidFill>
                  <a:sysClr val="windowText" lastClr="000000"/>
                </a:solidFill>
              </a:rPr>
              <a:t>Prof. Johannes Hachmann</a:t>
            </a:r>
            <a:r>
              <a:rPr lang="en-US" sz="1400" dirty="0">
                <a:solidFill>
                  <a:sysClr val="windowText" lastClr="000000"/>
                </a:solidFill>
              </a:rPr>
              <a:t>, </a:t>
            </a:r>
            <a:r>
              <a:rPr lang="en-US" sz="1400" b="1" dirty="0">
                <a:solidFill>
                  <a:sysClr val="windowText" lastClr="000000"/>
                </a:solidFill>
              </a:rPr>
              <a:t>Prof. David </a:t>
            </a:r>
            <a:r>
              <a:rPr lang="en-US" sz="1400" b="1" dirty="0" err="1">
                <a:solidFill>
                  <a:sysClr val="windowText" lastClr="000000"/>
                </a:solidFill>
              </a:rPr>
              <a:t>Kofke</a:t>
            </a:r>
            <a:r>
              <a:rPr lang="en-US" sz="1400" dirty="0">
                <a:solidFill>
                  <a:sysClr val="windowText" lastClr="000000"/>
                </a:solidFill>
              </a:rPr>
              <a:t>, and </a:t>
            </a:r>
            <a:r>
              <a:rPr lang="en-US" sz="1400" b="1" dirty="0">
                <a:solidFill>
                  <a:sysClr val="windowText" lastClr="000000"/>
                </a:solidFill>
              </a:rPr>
              <a:t>Dr. Alexey Akimov </a:t>
            </a:r>
            <a:r>
              <a:rPr lang="en-US" sz="1400" dirty="0">
                <a:solidFill>
                  <a:sysClr val="windowText" lastClr="000000"/>
                </a:solidFill>
              </a:rPr>
              <a:t>for their thoughtful feedback and guidance.</a:t>
            </a:r>
          </a:p>
          <a:p>
            <a:pPr algn="just"/>
            <a:endParaRPr lang="en-US" sz="1400" dirty="0">
              <a:solidFill>
                <a:sysClr val="windowText" lastClr="000000"/>
              </a:solidFill>
            </a:endParaRPr>
          </a:p>
          <a:p>
            <a:pPr algn="just"/>
            <a:endParaRPr lang="en-US" sz="1400" dirty="0">
              <a:solidFill>
                <a:sysClr val="windowText" lastClr="000000"/>
              </a:solidFill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ysClr val="windowText" lastClr="000000"/>
                </a:solidFill>
              </a:rPr>
              <a:t>My Family</a:t>
            </a:r>
            <a:r>
              <a:rPr lang="en-US" sz="1400" dirty="0">
                <a:solidFill>
                  <a:sysClr val="windowText" lastClr="000000"/>
                </a:solidFill>
              </a:rPr>
              <a:t> – Deepest gratitude to my parents, sister, and especially my husband </a:t>
            </a:r>
            <a:r>
              <a:rPr lang="en-US" sz="1400" i="1" dirty="0">
                <a:solidFill>
                  <a:sysClr val="windowText" lastClr="000000"/>
                </a:solidFill>
              </a:rPr>
              <a:t>Yousef</a:t>
            </a:r>
            <a:r>
              <a:rPr lang="en-US" sz="1400" dirty="0">
                <a:solidFill>
                  <a:sysClr val="windowText" lastClr="000000"/>
                </a:solidFill>
              </a:rPr>
              <a:t> and our son </a:t>
            </a:r>
            <a:r>
              <a:rPr lang="en-US" sz="1400" i="1" dirty="0">
                <a:solidFill>
                  <a:sysClr val="windowText" lastClr="000000"/>
                </a:solidFill>
              </a:rPr>
              <a:t>Nami</a:t>
            </a:r>
            <a:r>
              <a:rPr lang="en-US" sz="1400" dirty="0">
                <a:solidFill>
                  <a:sysClr val="windowText" lastClr="000000"/>
                </a:solidFill>
              </a:rPr>
              <a:t> for their unwavering love and support.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AEC1B4-8500-E1B2-45F3-A5D0FE244955}"/>
              </a:ext>
            </a:extLst>
          </p:cNvPr>
          <p:cNvSpPr txBox="1"/>
          <p:nvPr/>
        </p:nvSpPr>
        <p:spPr>
          <a:xfrm>
            <a:off x="9395627" y="635325"/>
            <a:ext cx="20086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Acknowledgments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3ADE25E-3F4B-4D5B-8F1F-2C78BF11F760}"/>
              </a:ext>
            </a:extLst>
          </p:cNvPr>
          <p:cNvSpPr/>
          <p:nvPr/>
        </p:nvSpPr>
        <p:spPr>
          <a:xfrm>
            <a:off x="10624457" y="6291943"/>
            <a:ext cx="319315" cy="435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24C9C6A-AB78-97AD-B7BC-F03FA79D20AB}"/>
              </a:ext>
            </a:extLst>
          </p:cNvPr>
          <p:cNvSpPr txBox="1">
            <a:spLocks/>
          </p:cNvSpPr>
          <p:nvPr/>
        </p:nvSpPr>
        <p:spPr>
          <a:xfrm>
            <a:off x="10160" y="637806"/>
            <a:ext cx="631371" cy="36512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1C1F-DDD9-438F-974A-6E17C5EA975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/31</a:t>
            </a:r>
          </a:p>
        </p:txBody>
      </p:sp>
      <p:pic>
        <p:nvPicPr>
          <p:cNvPr id="5" name="Picture 4" descr="A group of people posing for a photo&#10;&#10;AI-generated content may be incorrect.">
            <a:extLst>
              <a:ext uri="{FF2B5EF4-FFF2-40B4-BE49-F238E27FC236}">
                <a16:creationId xmlns:a16="http://schemas.microsoft.com/office/drawing/2014/main" id="{A4DBB451-0AB6-3197-A6AE-5E8EBDD115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75" r="1235"/>
          <a:stretch>
            <a:fillRect/>
          </a:stretch>
        </p:blipFill>
        <p:spPr>
          <a:xfrm>
            <a:off x="6546568" y="973879"/>
            <a:ext cx="4638668" cy="3352916"/>
          </a:xfrm>
          <a:prstGeom prst="ellipse">
            <a:avLst/>
          </a:prstGeom>
        </p:spPr>
      </p:pic>
      <p:pic>
        <p:nvPicPr>
          <p:cNvPr id="13" name="Picture 12" descr="A person with a beard and glasses&#10;&#10;AI-generated content may be incorrect.">
            <a:extLst>
              <a:ext uri="{FF2B5EF4-FFF2-40B4-BE49-F238E27FC236}">
                <a16:creationId xmlns:a16="http://schemas.microsoft.com/office/drawing/2014/main" id="{814B8F01-416F-3D46-5DBD-7820610B8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683" y="5015439"/>
            <a:ext cx="959992" cy="959992"/>
          </a:xfrm>
          <a:prstGeom prst="ellipse">
            <a:avLst/>
          </a:prstGeom>
        </p:spPr>
      </p:pic>
      <p:pic>
        <p:nvPicPr>
          <p:cNvPr id="15" name="Picture 14" descr="A person sitting at a table with a plate of food&#10;&#10;AI-generated content may be incorrect.">
            <a:extLst>
              <a:ext uri="{FF2B5EF4-FFF2-40B4-BE49-F238E27FC236}">
                <a16:creationId xmlns:a16="http://schemas.microsoft.com/office/drawing/2014/main" id="{C78A7646-DB0E-8C3A-A57E-E56FFD1F449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96" t="3363" r="7892" b="33333"/>
          <a:stretch>
            <a:fillRect/>
          </a:stretch>
        </p:blipFill>
        <p:spPr>
          <a:xfrm>
            <a:off x="683651" y="2903726"/>
            <a:ext cx="914400" cy="870000"/>
          </a:xfrm>
          <a:prstGeom prst="ellipse">
            <a:avLst/>
          </a:prstGeom>
        </p:spPr>
      </p:pic>
      <p:pic>
        <p:nvPicPr>
          <p:cNvPr id="17" name="Picture 16" descr="A person standing in front of a body of water with a city in the background&#10;&#10;AI-generated content may be incorrect.">
            <a:extLst>
              <a:ext uri="{FF2B5EF4-FFF2-40B4-BE49-F238E27FC236}">
                <a16:creationId xmlns:a16="http://schemas.microsoft.com/office/drawing/2014/main" id="{46EC3FE8-61B5-29EC-0155-D86E8819557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6204" t="28022" r="50948" b="47501"/>
          <a:stretch>
            <a:fillRect/>
          </a:stretch>
        </p:blipFill>
        <p:spPr>
          <a:xfrm>
            <a:off x="1111220" y="3949922"/>
            <a:ext cx="853575" cy="914400"/>
          </a:xfrm>
          <a:prstGeom prst="ellipse">
            <a:avLst/>
          </a:prstGeom>
        </p:spPr>
      </p:pic>
      <p:pic>
        <p:nvPicPr>
          <p:cNvPr id="9" name="Picture 8" descr="A person in a blue shirt&#10;&#10;AI-generated content may be incorrect.">
            <a:extLst>
              <a:ext uri="{FF2B5EF4-FFF2-40B4-BE49-F238E27FC236}">
                <a16:creationId xmlns:a16="http://schemas.microsoft.com/office/drawing/2014/main" id="{A0F1F943-F5DE-7C76-4B24-D7B5339A3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947" y="1779701"/>
            <a:ext cx="1454153" cy="1090615"/>
          </a:xfrm>
          <a:prstGeom prst="ellipse">
            <a:avLst/>
          </a:prstGeom>
        </p:spPr>
      </p:pic>
      <p:pic>
        <p:nvPicPr>
          <p:cNvPr id="19" name="Picture 18" descr="A person and person standing in front of a board&#10;&#10;AI-generated content may be incorrect.">
            <a:extLst>
              <a:ext uri="{FF2B5EF4-FFF2-40B4-BE49-F238E27FC236}">
                <a16:creationId xmlns:a16="http://schemas.microsoft.com/office/drawing/2014/main" id="{D4B40456-71C7-C843-84CA-0DDB08CFEA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8472" y="2459160"/>
            <a:ext cx="2013528" cy="2684704"/>
          </a:xfrm>
          <a:prstGeom prst="ellipse">
            <a:avLst/>
          </a:prstGeom>
        </p:spPr>
      </p:pic>
      <p:pic>
        <p:nvPicPr>
          <p:cNvPr id="21" name="Picture 20" descr="A group of people posing for a picture in front of a large monument&#10;&#10;AI-generated content may be incorrect.">
            <a:extLst>
              <a:ext uri="{FF2B5EF4-FFF2-40B4-BE49-F238E27FC236}">
                <a16:creationId xmlns:a16="http://schemas.microsoft.com/office/drawing/2014/main" id="{C15A6E9D-9ED5-5938-AFBB-99CEBCCC0C2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926" t="50635" r="11611"/>
          <a:stretch>
            <a:fillRect/>
          </a:stretch>
        </p:blipFill>
        <p:spPr>
          <a:xfrm>
            <a:off x="7994540" y="4223657"/>
            <a:ext cx="3409702" cy="2634343"/>
          </a:xfrm>
          <a:prstGeom prst="ellipse">
            <a:avLst/>
          </a:prstGeom>
        </p:spPr>
      </p:pic>
      <p:pic>
        <p:nvPicPr>
          <p:cNvPr id="23" name="Picture 22" descr="A group of people posing for a picture with a group of people&#10;&#10;AI-generated content may be incorrect.">
            <a:extLst>
              <a:ext uri="{FF2B5EF4-FFF2-40B4-BE49-F238E27FC236}">
                <a16:creationId xmlns:a16="http://schemas.microsoft.com/office/drawing/2014/main" id="{9C39F87E-F35E-2F43-2EF3-AC52C586A962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1253" t="31142" r="34765" b="3379"/>
          <a:stretch>
            <a:fillRect/>
          </a:stretch>
        </p:blipFill>
        <p:spPr>
          <a:xfrm>
            <a:off x="6602434" y="3899679"/>
            <a:ext cx="1857759" cy="2684704"/>
          </a:xfrm>
          <a:prstGeom prst="ellipse">
            <a:avLst/>
          </a:prstGeom>
        </p:spPr>
      </p:pic>
      <p:pic>
        <p:nvPicPr>
          <p:cNvPr id="25" name="Picture 24" descr="A person in a suit smiling">
            <a:extLst>
              <a:ext uri="{FF2B5EF4-FFF2-40B4-BE49-F238E27FC236}">
                <a16:creationId xmlns:a16="http://schemas.microsoft.com/office/drawing/2014/main" id="{52548AEC-0F10-E6F5-D1A4-58B1533C8F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6488" y="1002931"/>
            <a:ext cx="861029" cy="861029"/>
          </a:xfrm>
          <a:prstGeom prst="ellipse">
            <a:avLst/>
          </a:prstGeom>
        </p:spPr>
      </p:pic>
      <p:pic>
        <p:nvPicPr>
          <p:cNvPr id="8" name="Picture 7" descr="A person standing in front of a tree">
            <a:extLst>
              <a:ext uri="{FF2B5EF4-FFF2-40B4-BE49-F238E27FC236}">
                <a16:creationId xmlns:a16="http://schemas.microsoft.com/office/drawing/2014/main" id="{10BA398E-0717-2547-A15A-890D0421929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9407" t="45913" r="35092" b="13425"/>
          <a:stretch>
            <a:fillRect/>
          </a:stretch>
        </p:blipFill>
        <p:spPr>
          <a:xfrm>
            <a:off x="197478" y="3949922"/>
            <a:ext cx="936070" cy="914400"/>
          </a:xfrm>
          <a:prstGeom prst="ellipse">
            <a:avLst/>
          </a:prstGeom>
        </p:spPr>
      </p:pic>
      <p:pic>
        <p:nvPicPr>
          <p:cNvPr id="11" name="Picture 10" descr="A person wearing glasses and smiling&#10;&#10;AI-generated content may be incorrect.">
            <a:extLst>
              <a:ext uri="{FF2B5EF4-FFF2-40B4-BE49-F238E27FC236}">
                <a16:creationId xmlns:a16="http://schemas.microsoft.com/office/drawing/2014/main" id="{5FF669D4-F61A-36F6-B1BE-90C003C9ED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0858" y="5015439"/>
            <a:ext cx="959993" cy="959993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500902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B6AE0-0403-B928-1612-BE3AB6585510}"/>
              </a:ext>
            </a:extLst>
          </p:cNvPr>
          <p:cNvSpPr/>
          <p:nvPr/>
        </p:nvSpPr>
        <p:spPr>
          <a:xfrm>
            <a:off x="0" y="857610"/>
            <a:ext cx="9229193" cy="427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FBFC677D-933F-D766-D846-B4576037E09F}"/>
              </a:ext>
            </a:extLst>
          </p:cNvPr>
          <p:cNvSpPr/>
          <p:nvPr/>
        </p:nvSpPr>
        <p:spPr>
          <a:xfrm rot="14916631">
            <a:off x="6848687" y="-1009715"/>
            <a:ext cx="6088380" cy="5615940"/>
          </a:xfrm>
          <a:prstGeom prst="triangl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C58670F2-EB83-5279-1631-25A3FF96A411}"/>
              </a:ext>
            </a:extLst>
          </p:cNvPr>
          <p:cNvSpPr/>
          <p:nvPr/>
        </p:nvSpPr>
        <p:spPr>
          <a:xfrm rot="5058840">
            <a:off x="-417920" y="2713634"/>
            <a:ext cx="6088380" cy="5615940"/>
          </a:xfrm>
          <a:prstGeom prst="triangl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4EBABC-32E8-B48F-27EB-24F68F98E4D3}"/>
              </a:ext>
            </a:extLst>
          </p:cNvPr>
          <p:cNvSpPr/>
          <p:nvPr/>
        </p:nvSpPr>
        <p:spPr>
          <a:xfrm>
            <a:off x="-51708" y="1567858"/>
            <a:ext cx="12302533" cy="318720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6D3A0-3409-86A1-7FD7-2B0338341C68}"/>
              </a:ext>
            </a:extLst>
          </p:cNvPr>
          <p:cNvSpPr txBox="1"/>
          <p:nvPr/>
        </p:nvSpPr>
        <p:spPr>
          <a:xfrm>
            <a:off x="3668540" y="2491446"/>
            <a:ext cx="683361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</a:rPr>
              <a:t>Thank You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BBE65AC-86B1-172F-A47E-DB9E86FA7C2D}"/>
              </a:ext>
            </a:extLst>
          </p:cNvPr>
          <p:cNvGrpSpPr/>
          <p:nvPr/>
        </p:nvGrpSpPr>
        <p:grpSpPr>
          <a:xfrm>
            <a:off x="7760587" y="5963332"/>
            <a:ext cx="3239855" cy="784424"/>
            <a:chOff x="6894748" y="2749775"/>
            <a:chExt cx="3239855" cy="78442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5F9C840-A9E2-A30A-CBFC-0F6C64CE5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875" r="60375"/>
            <a:stretch/>
          </p:blipFill>
          <p:spPr>
            <a:xfrm>
              <a:off x="6894748" y="2749775"/>
              <a:ext cx="393530" cy="78442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CD3328-5303-81DA-3414-0E569CDC683C}"/>
                </a:ext>
              </a:extLst>
            </p:cNvPr>
            <p:cNvSpPr txBox="1"/>
            <p:nvPr/>
          </p:nvSpPr>
          <p:spPr>
            <a:xfrm>
              <a:off x="7399023" y="2782669"/>
              <a:ext cx="27355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Contact Number:</a:t>
              </a:r>
            </a:p>
            <a:p>
              <a:r>
                <a:rPr lang="en-US" dirty="0"/>
                <a:t>585-705-1136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601D2B-B6D7-A3F2-9403-4DD0B94B90AC}"/>
              </a:ext>
            </a:extLst>
          </p:cNvPr>
          <p:cNvGrpSpPr/>
          <p:nvPr/>
        </p:nvGrpSpPr>
        <p:grpSpPr>
          <a:xfrm>
            <a:off x="4771909" y="6032380"/>
            <a:ext cx="3190109" cy="646331"/>
            <a:chOff x="6813183" y="1509572"/>
            <a:chExt cx="3190109" cy="64633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ED4ACB7-F68A-284B-2661-C0DCDFDF83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66486" t="17638" r="27764" b="23867"/>
            <a:stretch/>
          </p:blipFill>
          <p:spPr>
            <a:xfrm>
              <a:off x="6813183" y="1553957"/>
              <a:ext cx="478191" cy="557559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E7C5C6-D5D9-56EF-2CB9-B9CE534BD58A}"/>
                </a:ext>
              </a:extLst>
            </p:cNvPr>
            <p:cNvSpPr txBox="1"/>
            <p:nvPr/>
          </p:nvSpPr>
          <p:spPr>
            <a:xfrm>
              <a:off x="7267712" y="1509572"/>
              <a:ext cx="27355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Email Address:</a:t>
              </a:r>
            </a:p>
            <a:p>
              <a:r>
                <a:rPr lang="en-US" dirty="0"/>
                <a:t>Lilirass@buffalo.edu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5F03D182-1284-0D00-1B10-462AD05A6BA3}"/>
              </a:ext>
            </a:extLst>
          </p:cNvPr>
          <p:cNvSpPr/>
          <p:nvPr/>
        </p:nvSpPr>
        <p:spPr>
          <a:xfrm>
            <a:off x="10624457" y="6291943"/>
            <a:ext cx="319315" cy="435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29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99C03-F6A0-350A-E7DD-BED4841BC4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26D9E-77E3-0223-8630-7385C031A6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8368" y="1490663"/>
            <a:ext cx="8711012" cy="2387600"/>
          </a:xfrm>
        </p:spPr>
        <p:txBody>
          <a:bodyPr/>
          <a:lstStyle/>
          <a:p>
            <a:r>
              <a:rPr lang="en-US" dirty="0"/>
              <a:t>Supplemental Slides</a:t>
            </a:r>
          </a:p>
        </p:txBody>
      </p:sp>
    </p:spTree>
    <p:extLst>
      <p:ext uri="{BB962C8B-B14F-4D97-AF65-F5344CB8AC3E}">
        <p14:creationId xmlns:p14="http://schemas.microsoft.com/office/powerpoint/2010/main" val="37647807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4632D78-8DDD-888F-A07E-7EFCB47E3F71}"/>
              </a:ext>
            </a:extLst>
          </p:cNvPr>
          <p:cNvGrpSpPr/>
          <p:nvPr/>
        </p:nvGrpSpPr>
        <p:grpSpPr>
          <a:xfrm>
            <a:off x="422125" y="4115513"/>
            <a:ext cx="11003566" cy="2540329"/>
            <a:chOff x="0" y="0"/>
            <a:chExt cx="5897880" cy="136207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C7D3792-B940-AA92-FA04-65831D8048E6}"/>
                </a:ext>
              </a:extLst>
            </p:cNvPr>
            <p:cNvGrpSpPr/>
            <p:nvPr/>
          </p:nvGrpSpPr>
          <p:grpSpPr>
            <a:xfrm>
              <a:off x="0" y="0"/>
              <a:ext cx="5897880" cy="1362075"/>
              <a:chOff x="0" y="0"/>
              <a:chExt cx="5897880" cy="1362456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C79249E-28EF-A97D-6CBC-CC815C1586CF}"/>
                  </a:ext>
                </a:extLst>
              </p:cNvPr>
              <p:cNvGrpSpPr/>
              <p:nvPr/>
            </p:nvGrpSpPr>
            <p:grpSpPr>
              <a:xfrm>
                <a:off x="0" y="0"/>
                <a:ext cx="5897880" cy="1362456"/>
                <a:chOff x="0" y="0"/>
                <a:chExt cx="5900258" cy="1358900"/>
              </a:xfrm>
            </p:grpSpPr>
            <p:pic>
              <p:nvPicPr>
                <p:cNvPr id="14" name="Picture 13" descr="A yellow and red molecule structure&#10;&#10;Description automatically generated">
                  <a:extLst>
                    <a:ext uri="{FF2B5EF4-FFF2-40B4-BE49-F238E27FC236}">
                      <a16:creationId xmlns:a16="http://schemas.microsoft.com/office/drawing/2014/main" id="{6220E814-1E4B-C8DF-CE68-1FE191319E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0" y="0"/>
                  <a:ext cx="1920240" cy="1358265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</p:pic>
            <p:pic>
              <p:nvPicPr>
                <p:cNvPr id="15" name="Picture 14" descr="A yellow and red molecule structure&#10;&#10;Description automatically generated">
                  <a:extLst>
                    <a:ext uri="{FF2B5EF4-FFF2-40B4-BE49-F238E27FC236}">
                      <a16:creationId xmlns:a16="http://schemas.microsoft.com/office/drawing/2014/main" id="{0FEE861B-B8F1-E613-571C-CD966E3ED9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2652" y="0"/>
                  <a:ext cx="1920240" cy="1358900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</p:pic>
            <p:pic>
              <p:nvPicPr>
                <p:cNvPr id="16" name="Picture 15" descr="A yellow and red molecule structure&#10;&#10;Description automatically generated">
                  <a:extLst>
                    <a:ext uri="{FF2B5EF4-FFF2-40B4-BE49-F238E27FC236}">
                      <a16:creationId xmlns:a16="http://schemas.microsoft.com/office/drawing/2014/main" id="{F11E9D2D-8625-56D3-6C74-07FF3B3D4F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80018" y="0"/>
                  <a:ext cx="1920240" cy="1358900"/>
                </a:xfrm>
                <a:prstGeom prst="rect">
                  <a:avLst/>
                </a:prstGeom>
                <a:ln>
                  <a:solidFill>
                    <a:schemeClr val="accent1"/>
                  </a:solidFill>
                </a:ln>
              </p:spPr>
            </p:pic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5F26702-72D7-6E2F-6A98-EFE20422AF03}"/>
                  </a:ext>
                </a:extLst>
              </p:cNvPr>
              <p:cNvGrpSpPr/>
              <p:nvPr/>
            </p:nvGrpSpPr>
            <p:grpSpPr>
              <a:xfrm>
                <a:off x="996106" y="150088"/>
                <a:ext cx="4244296" cy="1204049"/>
                <a:chOff x="0" y="0"/>
                <a:chExt cx="4244296" cy="1204049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D1182243-E678-8861-D475-0F79E524EA34}"/>
                    </a:ext>
                  </a:extLst>
                </p:cNvPr>
                <p:cNvSpPr/>
                <p:nvPr/>
              </p:nvSpPr>
              <p:spPr>
                <a:xfrm rot="2804873">
                  <a:off x="-440815" y="467243"/>
                  <a:ext cx="1161764" cy="280134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09D0863-F4B5-C56B-9802-2E51792B97AA}"/>
                    </a:ext>
                  </a:extLst>
                </p:cNvPr>
                <p:cNvSpPr/>
                <p:nvPr/>
              </p:nvSpPr>
              <p:spPr>
                <a:xfrm rot="2804873">
                  <a:off x="1504268" y="440815"/>
                  <a:ext cx="1161764" cy="280134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BDBD19F7-A64C-84CC-07E7-4DD13701F913}"/>
                    </a:ext>
                  </a:extLst>
                </p:cNvPr>
                <p:cNvSpPr/>
                <p:nvPr/>
              </p:nvSpPr>
              <p:spPr>
                <a:xfrm rot="2804873">
                  <a:off x="3523347" y="483100"/>
                  <a:ext cx="1161764" cy="280134"/>
                </a:xfrm>
                <a:prstGeom prst="ellipse">
                  <a:avLst/>
                </a:prstGeom>
                <a:noFill/>
                <a:ln w="28575">
                  <a:solidFill>
                    <a:schemeClr val="accent1"/>
                  </a:solidFill>
                  <a:prstDash val="sys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US"/>
                </a:p>
              </p:txBody>
            </p:sp>
          </p:grpSp>
        </p:grpSp>
        <p:pic>
          <p:nvPicPr>
            <p:cNvPr id="6" name="Picture 5" descr="A black numbers on a white background&#10;&#10;Description automatically generated">
              <a:extLst>
                <a:ext uri="{FF2B5EF4-FFF2-40B4-BE49-F238E27FC236}">
                  <a16:creationId xmlns:a16="http://schemas.microsoft.com/office/drawing/2014/main" id="{CDFDCEE8-FB94-222B-021D-F3E0623E7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193" y="17948"/>
              <a:ext cx="548640" cy="16891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F47D75-1248-94F8-8C44-6BEF17C56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45" y="17948"/>
              <a:ext cx="548640" cy="1689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21A8A10-5767-D937-7272-4B07B11FB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5782" y="17948"/>
              <a:ext cx="548640" cy="1689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E35797E-744B-9F3A-9C6E-D4D0633FB9EE}"/>
              </a:ext>
            </a:extLst>
          </p:cNvPr>
          <p:cNvSpPr/>
          <p:nvPr/>
        </p:nvSpPr>
        <p:spPr>
          <a:xfrm>
            <a:off x="538234" y="2267639"/>
            <a:ext cx="6965968" cy="1115533"/>
          </a:xfrm>
          <a:prstGeom prst="roundRect">
            <a:avLst>
              <a:gd name="adj" fmla="val 7758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ysClr val="windowText" lastClr="000000"/>
                </a:solidFill>
              </a:rPr>
              <a:t>HOMO (hole site):</a:t>
            </a:r>
            <a:br>
              <a:rPr lang="en-US" sz="1400" dirty="0">
                <a:solidFill>
                  <a:sysClr val="windowText" lastClr="000000"/>
                </a:solidFill>
              </a:rPr>
            </a:br>
            <a:r>
              <a:rPr lang="en-US" sz="1400" dirty="0">
                <a:solidFill>
                  <a:sysClr val="windowText" lastClr="000000"/>
                </a:solidFill>
              </a:rPr>
              <a:t>→ Fe–O stretch cluster modes: </a:t>
            </a:r>
            <a:r>
              <a:rPr lang="en-US" sz="1400" b="1" dirty="0">
                <a:solidFill>
                  <a:sysClr val="windowText" lastClr="000000"/>
                </a:solidFill>
              </a:rPr>
              <a:t>~230, 320, 420, 479 cm⁻¹</a:t>
            </a:r>
            <a:br>
              <a:rPr lang="en-US" sz="1400" dirty="0">
                <a:solidFill>
                  <a:sysClr val="windowText" lastClr="000000"/>
                </a:solidFill>
              </a:rPr>
            </a:br>
            <a:r>
              <a:rPr lang="en-US" sz="1400" dirty="0">
                <a:solidFill>
                  <a:sysClr val="windowText" lastClr="000000"/>
                </a:solidFill>
              </a:rPr>
              <a:t>→ Mapped to full system: </a:t>
            </a:r>
            <a:r>
              <a:rPr lang="en-US" sz="1400" b="1" dirty="0">
                <a:solidFill>
                  <a:sysClr val="windowText" lastClr="000000"/>
                </a:solidFill>
              </a:rPr>
              <a:t>~339, 414, 516, 576 cm⁻¹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43A0C61-5200-2C51-1899-F0E7ED2FA8C3}"/>
              </a:ext>
            </a:extLst>
          </p:cNvPr>
          <p:cNvSpPr/>
          <p:nvPr/>
        </p:nvSpPr>
        <p:spPr>
          <a:xfrm>
            <a:off x="538234" y="1065748"/>
            <a:ext cx="6965968" cy="1115533"/>
          </a:xfrm>
          <a:prstGeom prst="roundRect">
            <a:avLst>
              <a:gd name="adj" fmla="val 7758"/>
            </a:avLst>
          </a:prstGeom>
          <a:solidFill>
            <a:schemeClr val="bg1"/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ysClr val="windowText" lastClr="000000"/>
                </a:solidFill>
              </a:rPr>
              <a:t>LUMO (electron site):</a:t>
            </a:r>
            <a:br>
              <a:rPr lang="en-US" sz="1400" dirty="0">
                <a:solidFill>
                  <a:sysClr val="windowText" lastClr="000000"/>
                </a:solidFill>
              </a:rPr>
            </a:br>
            <a:r>
              <a:rPr lang="en-US" sz="1400" dirty="0">
                <a:solidFill>
                  <a:sysClr val="windowText" lastClr="000000"/>
                </a:solidFill>
              </a:rPr>
              <a:t>→ Symmetric Fe–O stretch: </a:t>
            </a:r>
            <a:r>
              <a:rPr lang="en-US" sz="1400" b="1" dirty="0">
                <a:solidFill>
                  <a:sysClr val="windowText" lastClr="000000"/>
                </a:solidFill>
              </a:rPr>
              <a:t>~420 cm⁻¹</a:t>
            </a:r>
            <a:r>
              <a:rPr lang="en-US" sz="1400" dirty="0">
                <a:solidFill>
                  <a:sysClr val="windowText" lastClr="000000"/>
                </a:solidFill>
              </a:rPr>
              <a:t> → Full system: </a:t>
            </a:r>
            <a:r>
              <a:rPr lang="en-US" sz="1400" b="1" dirty="0">
                <a:solidFill>
                  <a:sysClr val="windowText" lastClr="000000"/>
                </a:solidFill>
              </a:rPr>
              <a:t>431 cm⁻¹</a:t>
            </a:r>
            <a:br>
              <a:rPr lang="en-US" sz="1400" dirty="0">
                <a:solidFill>
                  <a:sysClr val="windowText" lastClr="000000"/>
                </a:solidFill>
              </a:rPr>
            </a:br>
            <a:r>
              <a:rPr lang="en-US" sz="1400" dirty="0">
                <a:solidFill>
                  <a:sysClr val="windowText" lastClr="000000"/>
                </a:solidFill>
              </a:rPr>
              <a:t>→ Asymmetric stretch: </a:t>
            </a:r>
            <a:r>
              <a:rPr lang="en-US" sz="1400" b="1" dirty="0">
                <a:solidFill>
                  <a:sysClr val="windowText" lastClr="000000"/>
                </a:solidFill>
              </a:rPr>
              <a:t>~334 cm⁻¹</a:t>
            </a:r>
            <a:r>
              <a:rPr lang="en-US" sz="1400" dirty="0">
                <a:solidFill>
                  <a:sysClr val="windowText" lastClr="000000"/>
                </a:solidFill>
              </a:rPr>
              <a:t> → Full system: </a:t>
            </a:r>
            <a:r>
              <a:rPr lang="en-US" sz="1400" b="1" dirty="0">
                <a:solidFill>
                  <a:sysClr val="windowText" lastClr="000000"/>
                </a:solidFill>
              </a:rPr>
              <a:t>473 cm⁻¹</a:t>
            </a:r>
            <a:br>
              <a:rPr lang="en-US" sz="1400" dirty="0">
                <a:solidFill>
                  <a:sysClr val="windowText" lastClr="000000"/>
                </a:solidFill>
              </a:rPr>
            </a:br>
            <a:r>
              <a:rPr lang="en-US" sz="1400" dirty="0">
                <a:solidFill>
                  <a:sysClr val="windowText" lastClr="000000"/>
                </a:solidFill>
              </a:rPr>
              <a:t>→ Fe–Fe stretch: </a:t>
            </a:r>
            <a:r>
              <a:rPr lang="en-US" sz="1400" b="1" dirty="0">
                <a:solidFill>
                  <a:sysClr val="windowText" lastClr="000000"/>
                </a:solidFill>
              </a:rPr>
              <a:t>~189 cm⁻¹</a:t>
            </a:r>
            <a:r>
              <a:rPr lang="en-US" sz="1400" dirty="0">
                <a:solidFill>
                  <a:sysClr val="windowText" lastClr="000000"/>
                </a:solidFill>
              </a:rPr>
              <a:t> → Full system: </a:t>
            </a:r>
            <a:r>
              <a:rPr lang="en-US" sz="1400" b="1" dirty="0">
                <a:solidFill>
                  <a:sysClr val="windowText" lastClr="000000"/>
                </a:solidFill>
              </a:rPr>
              <a:t>163 cm⁻¹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538557-5252-8143-9555-78CB2754F007}"/>
              </a:ext>
            </a:extLst>
          </p:cNvPr>
          <p:cNvSpPr txBox="1"/>
          <p:nvPr/>
        </p:nvSpPr>
        <p:spPr>
          <a:xfrm>
            <a:off x="6809653" y="544957"/>
            <a:ext cx="48946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kern="0" dirty="0">
                <a:solidFill>
                  <a:srgbClr val="EE0000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Generalized Subsystem Vibrational Analysis</a:t>
            </a:r>
            <a:endParaRPr lang="en-US" dirty="0"/>
          </a:p>
        </p:txBody>
      </p:sp>
      <p:pic>
        <p:nvPicPr>
          <p:cNvPr id="23" name="Picture 22" descr="A close-up of a network&#10;&#10;Description automatically generated">
            <a:extLst>
              <a:ext uri="{FF2B5EF4-FFF2-40B4-BE49-F238E27FC236}">
                <a16:creationId xmlns:a16="http://schemas.microsoft.com/office/drawing/2014/main" id="{AE0AE62B-7DF0-A18D-EE17-9C20EC67799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298" y="2476530"/>
            <a:ext cx="1787937" cy="1340529"/>
          </a:xfrm>
          <a:prstGeom prst="rect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72BE783-AFF0-CD22-2243-02548332FF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1298" y="1039634"/>
            <a:ext cx="1787936" cy="131521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46590C-703F-EEC7-7027-964FBA109579}"/>
              </a:ext>
            </a:extLst>
          </p:cNvPr>
          <p:cNvSpPr txBox="1"/>
          <p:nvPr/>
        </p:nvSpPr>
        <p:spPr>
          <a:xfrm>
            <a:off x="10007950" y="1570246"/>
            <a:ext cx="128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4-cluster LUMO site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14FD08-9FB9-DD69-70BB-DFE4F41AB2B2}"/>
              </a:ext>
            </a:extLst>
          </p:cNvPr>
          <p:cNvSpPr txBox="1"/>
          <p:nvPr/>
        </p:nvSpPr>
        <p:spPr>
          <a:xfrm>
            <a:off x="10007950" y="2662176"/>
            <a:ext cx="1411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5-cluster HOMO site</a:t>
            </a:r>
          </a:p>
        </p:txBody>
      </p:sp>
    </p:spTree>
    <p:extLst>
      <p:ext uri="{BB962C8B-B14F-4D97-AF65-F5344CB8AC3E}">
        <p14:creationId xmlns:p14="http://schemas.microsoft.com/office/powerpoint/2010/main" val="6075307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">
            <a:extLst>
              <a:ext uri="{FF2B5EF4-FFF2-40B4-BE49-F238E27FC236}">
                <a16:creationId xmlns:a16="http://schemas.microsoft.com/office/drawing/2014/main" id="{F498024B-4B72-A7A7-9899-661016A184A9}"/>
              </a:ext>
            </a:extLst>
          </p:cNvPr>
          <p:cNvSpPr txBox="1">
            <a:spLocks/>
          </p:cNvSpPr>
          <p:nvPr/>
        </p:nvSpPr>
        <p:spPr>
          <a:xfrm>
            <a:off x="0" y="637806"/>
            <a:ext cx="631371" cy="36512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1C1F-DDD9-438F-974A-6E17C5EA975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/31</a:t>
            </a:r>
          </a:p>
        </p:txBody>
      </p:sp>
      <p:pic>
        <p:nvPicPr>
          <p:cNvPr id="2" name="Picture 1" descr="A graph showing different colored lines&#10;&#10;AI-generated content may be incorrect.">
            <a:extLst>
              <a:ext uri="{FF2B5EF4-FFF2-40B4-BE49-F238E27FC236}">
                <a16:creationId xmlns:a16="http://schemas.microsoft.com/office/drawing/2014/main" id="{5FB7E817-DE17-DB25-0775-6BA25F5FE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6" y="1376422"/>
            <a:ext cx="5943600" cy="39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B615E1-5741-65E6-6DC9-DEAE85A05EAD}"/>
              </a:ext>
            </a:extLst>
          </p:cNvPr>
          <p:cNvSpPr txBox="1"/>
          <p:nvPr/>
        </p:nvSpPr>
        <p:spPr>
          <a:xfrm>
            <a:off x="3149600" y="569787"/>
            <a:ext cx="8575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marR="0" lvl="2" algn="just"/>
            <a:r>
              <a:rPr lang="en-US" sz="1800" b="1" dirty="0">
                <a:solidFill>
                  <a:srgbClr val="FF0000"/>
                </a:solidFill>
                <a:effectLst/>
                <a:ea typeface="Times New Roman" panose="02020603050405020304" pitchFamily="18" charset="0"/>
              </a:rPr>
              <a:t>Hole Localization and Optical Transitions across 150 Excited States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4E848865-63A8-DC0F-F211-957D555F4DE7}"/>
              </a:ext>
            </a:extLst>
          </p:cNvPr>
          <p:cNvSpPr/>
          <p:nvPr/>
        </p:nvSpPr>
        <p:spPr>
          <a:xfrm>
            <a:off x="6121350" y="1107246"/>
            <a:ext cx="5734533" cy="1983860"/>
          </a:xfrm>
          <a:prstGeom prst="roundRect">
            <a:avLst>
              <a:gd name="adj" fmla="val 7758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Across 150 excited states from 30 MD snapshots (221-single):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ysClr val="windowText" lastClr="000000"/>
                </a:solidFill>
              </a:rPr>
              <a:t> hole localization favors O(hematite) (dominant in 43% of snapshots, exclusive in 37%)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ysClr val="windowText" lastClr="000000"/>
                </a:solidFill>
              </a:rPr>
              <a:t> Only 20% of snapshots show O(water) as the main hole localization site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EFD187C-D361-72DD-B160-C33ECEA53387}"/>
              </a:ext>
            </a:extLst>
          </p:cNvPr>
          <p:cNvSpPr/>
          <p:nvPr/>
        </p:nvSpPr>
        <p:spPr>
          <a:xfrm>
            <a:off x="6121350" y="3269172"/>
            <a:ext cx="5734533" cy="1983860"/>
          </a:xfrm>
          <a:prstGeom prst="roundRect">
            <a:avLst>
              <a:gd name="adj" fmla="val 7758"/>
            </a:avLst>
          </a:prstGeom>
          <a:solidFill>
            <a:schemeClr val="bg1"/>
          </a:solidFill>
          <a:ln w="190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Applying an oscillator strength filter (&gt;1×10⁻⁶):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ysClr val="windowText" lastClr="000000"/>
                </a:solidFill>
              </a:rPr>
              <a:t> significantly reduces water-localized hole states, indicating that O(water) holes are mostly in weakly absorbing excitations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ysClr val="windowText" lastClr="000000"/>
                </a:solidFill>
              </a:rPr>
              <a:t>O(hematite) holes are more prevalent in optically active transitions</a:t>
            </a:r>
          </a:p>
        </p:txBody>
      </p:sp>
      <p:pic>
        <p:nvPicPr>
          <p:cNvPr id="23" name="Picture 22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07FAD2C6-4CCE-C6FB-1226-15DB67A2C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6" y="1376422"/>
            <a:ext cx="5943600" cy="396049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340F692-B31A-D84C-E789-75EAEB1F95D0}"/>
              </a:ext>
            </a:extLst>
          </p:cNvPr>
          <p:cNvSpPr/>
          <p:nvPr/>
        </p:nvSpPr>
        <p:spPr>
          <a:xfrm>
            <a:off x="813218" y="5335647"/>
            <a:ext cx="10704656" cy="140703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ysClr val="windowText" lastClr="000000"/>
                </a:solidFill>
              </a:rPr>
              <a:t>Summary of key points: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ysClr val="windowText" lastClr="000000"/>
                </a:solidFill>
              </a:rPr>
              <a:t>Higher hole localization on O(hematite) than O(water); more frequent</a:t>
            </a:r>
          </a:p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ysClr val="windowText" lastClr="000000"/>
                </a:solidFill>
              </a:rPr>
              <a:t>Hematite-localized hole states show stronger oscillator strengths → more optically active</a:t>
            </a:r>
            <a:endParaRPr lang="en-US" dirty="0">
              <a:solidFill>
                <a:sysClr val="windowText" lastClr="000000"/>
              </a:solidFill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80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DDB0830-B0C4-FDB1-FA9A-C5A17FF62805}"/>
              </a:ext>
            </a:extLst>
          </p:cNvPr>
          <p:cNvGrpSpPr/>
          <p:nvPr/>
        </p:nvGrpSpPr>
        <p:grpSpPr>
          <a:xfrm>
            <a:off x="5582050" y="1153045"/>
            <a:ext cx="6082478" cy="5029055"/>
            <a:chOff x="350755" y="1593404"/>
            <a:chExt cx="5129577" cy="424118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F77FB2-E541-D023-6EBB-B6AD3B605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351"/>
            <a:stretch/>
          </p:blipFill>
          <p:spPr>
            <a:xfrm>
              <a:off x="350755" y="1593404"/>
              <a:ext cx="5129577" cy="404802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A810D11-25FD-7F77-920D-8B935736C093}"/>
                </a:ext>
              </a:extLst>
            </p:cNvPr>
            <p:cNvSpPr/>
            <p:nvPr/>
          </p:nvSpPr>
          <p:spPr>
            <a:xfrm>
              <a:off x="727023" y="5329003"/>
              <a:ext cx="1109272" cy="5055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80E8862-DE1A-CA8C-0A3E-5F9D0174EA17}"/>
              </a:ext>
            </a:extLst>
          </p:cNvPr>
          <p:cNvSpPr txBox="1"/>
          <p:nvPr/>
        </p:nvSpPr>
        <p:spPr>
          <a:xfrm>
            <a:off x="6019917" y="5313662"/>
            <a:ext cx="1631805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Photoanode</a:t>
            </a:r>
          </a:p>
          <a:p>
            <a:endParaRPr lang="en-US" sz="1400" b="1" dirty="0">
              <a:solidFill>
                <a:srgbClr val="C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EB6D20-FCFD-036B-52B3-9555D4666BFC}"/>
              </a:ext>
            </a:extLst>
          </p:cNvPr>
          <p:cNvSpPr txBox="1"/>
          <p:nvPr/>
        </p:nvSpPr>
        <p:spPr>
          <a:xfrm>
            <a:off x="10036810" y="5310299"/>
            <a:ext cx="190772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C00000"/>
                </a:solidFill>
              </a:rPr>
              <a:t>Photocathode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A28541-42CF-B941-0CA4-8F769B8DC997}"/>
              </a:ext>
            </a:extLst>
          </p:cNvPr>
          <p:cNvSpPr/>
          <p:nvPr/>
        </p:nvSpPr>
        <p:spPr>
          <a:xfrm>
            <a:off x="7683450" y="4567855"/>
            <a:ext cx="6848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OER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E63A67-7605-FCF4-BC34-FA515CC9F86C}"/>
              </a:ext>
            </a:extLst>
          </p:cNvPr>
          <p:cNvSpPr/>
          <p:nvPr/>
        </p:nvSpPr>
        <p:spPr>
          <a:xfrm>
            <a:off x="9420936" y="2031001"/>
            <a:ext cx="61587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  <a:ea typeface="Calibri" panose="020F0502020204030204" pitchFamily="34" charset="0"/>
              </a:rPr>
              <a:t>HER</a:t>
            </a:r>
            <a:endParaRPr lang="en-US" sz="1400" dirty="0">
              <a:solidFill>
                <a:srgbClr val="C00000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54560AE-9EA5-BF68-8CB0-00C364C16AA9}"/>
              </a:ext>
            </a:extLst>
          </p:cNvPr>
          <p:cNvSpPr/>
          <p:nvPr/>
        </p:nvSpPr>
        <p:spPr>
          <a:xfrm>
            <a:off x="7607007" y="4111194"/>
            <a:ext cx="1717082" cy="1094354"/>
          </a:xfrm>
          <a:prstGeom prst="ellipse">
            <a:avLst/>
          </a:prstGeom>
          <a:solidFill>
            <a:srgbClr val="26502D">
              <a:alpha val="21000"/>
            </a:srgbClr>
          </a:solidFill>
          <a:ln>
            <a:solidFill>
              <a:srgbClr val="2650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8D00B7C-FB6F-74D9-2C63-A3A749B38149}"/>
              </a:ext>
            </a:extLst>
          </p:cNvPr>
          <p:cNvSpPr/>
          <p:nvPr/>
        </p:nvSpPr>
        <p:spPr>
          <a:xfrm>
            <a:off x="8572586" y="1938089"/>
            <a:ext cx="1717082" cy="1094354"/>
          </a:xfrm>
          <a:prstGeom prst="ellipse">
            <a:avLst/>
          </a:prstGeom>
          <a:solidFill>
            <a:srgbClr val="36511B">
              <a:alpha val="21000"/>
            </a:srgbClr>
          </a:solidFill>
          <a:ln>
            <a:solidFill>
              <a:srgbClr val="2650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3AE836-01D2-3FB7-0CAF-919A320ACB86}"/>
              </a:ext>
            </a:extLst>
          </p:cNvPr>
          <p:cNvGrpSpPr/>
          <p:nvPr/>
        </p:nvGrpSpPr>
        <p:grpSpPr>
          <a:xfrm>
            <a:off x="6270452" y="4449799"/>
            <a:ext cx="830700" cy="531745"/>
            <a:chOff x="7276559" y="3632095"/>
            <a:chExt cx="408522" cy="26150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440596F-C8ED-D115-37EB-E34C59747434}"/>
                </a:ext>
              </a:extLst>
            </p:cNvPr>
            <p:cNvSpPr txBox="1"/>
            <p:nvPr/>
          </p:nvSpPr>
          <p:spPr>
            <a:xfrm>
              <a:off x="7276559" y="3649327"/>
              <a:ext cx="408522" cy="151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</a:t>
              </a:r>
              <a:r>
                <a:rPr lang="en-US" sz="1400" baseline="30000" dirty="0"/>
                <a:t>+</a:t>
              </a:r>
              <a:endParaRPr lang="en-US" sz="14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7B493E9-4785-84F4-9A04-020CB7D65C31}"/>
                </a:ext>
              </a:extLst>
            </p:cNvPr>
            <p:cNvSpPr/>
            <p:nvPr/>
          </p:nvSpPr>
          <p:spPr>
            <a:xfrm>
              <a:off x="7276559" y="3632095"/>
              <a:ext cx="238232" cy="261502"/>
            </a:xfrm>
            <a:prstGeom prst="ellipse">
              <a:avLst/>
            </a:prstGeom>
            <a:solidFill>
              <a:srgbClr val="26502D">
                <a:alpha val="22000"/>
              </a:srgbClr>
            </a:solidFill>
            <a:ln>
              <a:solidFill>
                <a:srgbClr val="2650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320AB57-2ED8-509F-8A7D-2722D113DC21}"/>
              </a:ext>
            </a:extLst>
          </p:cNvPr>
          <p:cNvGrpSpPr/>
          <p:nvPr/>
        </p:nvGrpSpPr>
        <p:grpSpPr>
          <a:xfrm>
            <a:off x="6179889" y="1027408"/>
            <a:ext cx="781297" cy="502261"/>
            <a:chOff x="7137552" y="3807137"/>
            <a:chExt cx="384227" cy="24700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279DA04-4713-3408-4AC2-B26A8E4E299D}"/>
                </a:ext>
              </a:extLst>
            </p:cNvPr>
            <p:cNvSpPr txBox="1"/>
            <p:nvPr/>
          </p:nvSpPr>
          <p:spPr>
            <a:xfrm>
              <a:off x="7157728" y="3807137"/>
              <a:ext cx="364051" cy="151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</a:t>
              </a:r>
              <a:r>
                <a:rPr lang="en-US" sz="1400" baseline="30000" dirty="0"/>
                <a:t>-</a:t>
              </a:r>
              <a:endParaRPr lang="en-US" sz="1400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5E21552-C950-1B09-DE8B-35B5BC491619}"/>
                </a:ext>
              </a:extLst>
            </p:cNvPr>
            <p:cNvSpPr/>
            <p:nvPr/>
          </p:nvSpPr>
          <p:spPr>
            <a:xfrm>
              <a:off x="7137552" y="3809472"/>
              <a:ext cx="237215" cy="244667"/>
            </a:xfrm>
            <a:prstGeom prst="ellipse">
              <a:avLst/>
            </a:prstGeom>
            <a:solidFill>
              <a:srgbClr val="26502D">
                <a:alpha val="22000"/>
              </a:srgbClr>
            </a:solidFill>
            <a:ln>
              <a:solidFill>
                <a:srgbClr val="2650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B8356820-2068-BA78-2606-4EAEBA7C6137}"/>
              </a:ext>
            </a:extLst>
          </p:cNvPr>
          <p:cNvSpPr/>
          <p:nvPr/>
        </p:nvSpPr>
        <p:spPr>
          <a:xfrm rot="18661047">
            <a:off x="5662742" y="1982756"/>
            <a:ext cx="2867479" cy="876925"/>
          </a:xfrm>
          <a:prstGeom prst="ellipse">
            <a:avLst/>
          </a:prstGeom>
          <a:solidFill>
            <a:srgbClr val="FFFF00">
              <a:alpha val="2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0F8705-55C0-12D3-D2B5-039BFF548889}"/>
              </a:ext>
            </a:extLst>
          </p:cNvPr>
          <p:cNvSpPr txBox="1"/>
          <p:nvPr/>
        </p:nvSpPr>
        <p:spPr>
          <a:xfrm>
            <a:off x="6350018" y="1800168"/>
            <a:ext cx="1634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solidFill>
                  <a:srgbClr val="FF0000"/>
                </a:solidFill>
              </a:rPr>
              <a:t>hv</a:t>
            </a:r>
            <a:r>
              <a:rPr lang="en-US" sz="1400" b="1" dirty="0">
                <a:solidFill>
                  <a:srgbClr val="FF0000"/>
                </a:solidFill>
              </a:rPr>
              <a:t> &gt; </a:t>
            </a:r>
            <a:r>
              <a:rPr lang="en-US" sz="1400" b="1" dirty="0" err="1">
                <a:solidFill>
                  <a:srgbClr val="FF0000"/>
                </a:solidFill>
              </a:rPr>
              <a:t>Eg</a:t>
            </a:r>
            <a:endParaRPr lang="en-US" sz="1400" b="1" dirty="0">
              <a:solidFill>
                <a:srgbClr val="FF0000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1B935AF-4B52-4052-328F-F01B6C5A4BB3}"/>
              </a:ext>
            </a:extLst>
          </p:cNvPr>
          <p:cNvGrpSpPr/>
          <p:nvPr/>
        </p:nvGrpSpPr>
        <p:grpSpPr>
          <a:xfrm>
            <a:off x="6267102" y="4453223"/>
            <a:ext cx="781297" cy="502261"/>
            <a:chOff x="7137552" y="3807137"/>
            <a:chExt cx="384227" cy="247002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EA4D0C-3473-9284-1F57-9753C3270783}"/>
                </a:ext>
              </a:extLst>
            </p:cNvPr>
            <p:cNvSpPr txBox="1"/>
            <p:nvPr/>
          </p:nvSpPr>
          <p:spPr>
            <a:xfrm>
              <a:off x="7157728" y="3807137"/>
              <a:ext cx="364051" cy="151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</a:t>
              </a:r>
              <a:r>
                <a:rPr lang="en-US" sz="1400" baseline="30000" dirty="0"/>
                <a:t>-</a:t>
              </a:r>
              <a:endParaRPr lang="en-US" sz="14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14F07C8-922F-7DD2-7D96-9440A9660F8F}"/>
                </a:ext>
              </a:extLst>
            </p:cNvPr>
            <p:cNvSpPr/>
            <p:nvPr/>
          </p:nvSpPr>
          <p:spPr>
            <a:xfrm>
              <a:off x="7137552" y="3809472"/>
              <a:ext cx="237215" cy="244667"/>
            </a:xfrm>
            <a:prstGeom prst="ellipse">
              <a:avLst/>
            </a:prstGeom>
            <a:solidFill>
              <a:srgbClr val="36511B">
                <a:alpha val="22000"/>
              </a:srgbClr>
            </a:solidFill>
            <a:ln>
              <a:solidFill>
                <a:srgbClr val="2650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980BD8D2-1C62-A583-6501-02EF5EB5875C}"/>
              </a:ext>
            </a:extLst>
          </p:cNvPr>
          <p:cNvSpPr/>
          <p:nvPr/>
        </p:nvSpPr>
        <p:spPr>
          <a:xfrm>
            <a:off x="-54336" y="6365281"/>
            <a:ext cx="627525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ea typeface="Calibri" panose="020F0502020204030204" pitchFamily="34" charset="0"/>
              </a:rPr>
              <a:t>[1] </a:t>
            </a:r>
            <a:r>
              <a:rPr lang="en-US" sz="1000" dirty="0" err="1">
                <a:ea typeface="Calibri" panose="020F0502020204030204" pitchFamily="34" charset="0"/>
              </a:rPr>
              <a:t>Grätzel</a:t>
            </a:r>
            <a:r>
              <a:rPr lang="en-US" sz="1000" dirty="0">
                <a:ea typeface="Calibri" panose="020F0502020204030204" pitchFamily="34" charset="0"/>
              </a:rPr>
              <a:t>, M. </a:t>
            </a:r>
            <a:r>
              <a:rPr lang="en-US" sz="1000" i="1" dirty="0">
                <a:ea typeface="Calibri" panose="020F0502020204030204" pitchFamily="34" charset="0"/>
              </a:rPr>
              <a:t>Nature, 2001,</a:t>
            </a:r>
            <a:r>
              <a:rPr lang="en-US" sz="1000" dirty="0">
                <a:ea typeface="Calibri" panose="020F0502020204030204" pitchFamily="34" charset="0"/>
              </a:rPr>
              <a:t> 414, </a:t>
            </a:r>
            <a:r>
              <a:rPr lang="en-US" sz="900" dirty="0">
                <a:ea typeface="Calibri" panose="020F0502020204030204" pitchFamily="34" charset="0"/>
              </a:rPr>
              <a:t>338–344</a:t>
            </a:r>
            <a:r>
              <a:rPr lang="en-US" sz="1000" dirty="0">
                <a:ea typeface="Calibri" panose="020F0502020204030204" pitchFamily="34" charset="0"/>
              </a:rPr>
              <a:t>.</a:t>
            </a:r>
            <a:endParaRPr lang="en-US" sz="10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E1FAF60-BDB0-D7CB-C0BC-64ED034121DF}"/>
              </a:ext>
            </a:extLst>
          </p:cNvPr>
          <p:cNvGrpSpPr/>
          <p:nvPr/>
        </p:nvGrpSpPr>
        <p:grpSpPr>
          <a:xfrm>
            <a:off x="6242220" y="3121175"/>
            <a:ext cx="781297" cy="502261"/>
            <a:chOff x="7137552" y="3807137"/>
            <a:chExt cx="384227" cy="24700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C9CEF23-5B9E-3256-1A50-17D5B1F1609F}"/>
                </a:ext>
              </a:extLst>
            </p:cNvPr>
            <p:cNvSpPr txBox="1"/>
            <p:nvPr/>
          </p:nvSpPr>
          <p:spPr>
            <a:xfrm>
              <a:off x="7157728" y="3807137"/>
              <a:ext cx="364051" cy="1513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</a:t>
              </a:r>
              <a:r>
                <a:rPr lang="en-US" sz="1400" baseline="30000" dirty="0"/>
                <a:t>-</a:t>
              </a:r>
              <a:endParaRPr lang="en-US" sz="14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CC8F342-4438-7D06-77FD-9EA2CDB7A092}"/>
                </a:ext>
              </a:extLst>
            </p:cNvPr>
            <p:cNvSpPr/>
            <p:nvPr/>
          </p:nvSpPr>
          <p:spPr>
            <a:xfrm>
              <a:off x="7137552" y="3809472"/>
              <a:ext cx="237215" cy="244667"/>
            </a:xfrm>
            <a:prstGeom prst="ellipse">
              <a:avLst/>
            </a:prstGeom>
            <a:solidFill>
              <a:srgbClr val="36511B">
                <a:alpha val="22000"/>
              </a:srgbClr>
            </a:solidFill>
            <a:ln>
              <a:solidFill>
                <a:srgbClr val="2650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7BD4DB-416C-36B6-4270-30C01454841E}"/>
              </a:ext>
            </a:extLst>
          </p:cNvPr>
          <p:cNvGrpSpPr/>
          <p:nvPr/>
        </p:nvGrpSpPr>
        <p:grpSpPr>
          <a:xfrm>
            <a:off x="6985138" y="4413767"/>
            <a:ext cx="790637" cy="497513"/>
            <a:chOff x="6471748" y="5605321"/>
            <a:chExt cx="790637" cy="49751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CDEA81D-28D2-F1C7-DED3-E9CC171C0D6C}"/>
                </a:ext>
              </a:extLst>
            </p:cNvPr>
            <p:cNvSpPr txBox="1"/>
            <p:nvPr/>
          </p:nvSpPr>
          <p:spPr>
            <a:xfrm>
              <a:off x="6522114" y="5619093"/>
              <a:ext cx="740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</a:t>
              </a:r>
              <a:r>
                <a:rPr lang="en-US" sz="1400" baseline="30000" dirty="0"/>
                <a:t>+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AE08B365-1564-5817-281A-749F6AC24B97}"/>
                </a:ext>
              </a:extLst>
            </p:cNvPr>
            <p:cNvSpPr/>
            <p:nvPr/>
          </p:nvSpPr>
          <p:spPr>
            <a:xfrm>
              <a:off x="6471748" y="5605321"/>
              <a:ext cx="482359" cy="497513"/>
            </a:xfrm>
            <a:prstGeom prst="ellipse">
              <a:avLst/>
            </a:prstGeom>
            <a:solidFill>
              <a:srgbClr val="36511B">
                <a:alpha val="22000"/>
              </a:srgbClr>
            </a:solidFill>
            <a:ln>
              <a:solidFill>
                <a:srgbClr val="26502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73EFC3A-A790-AE8B-C0AF-53D0B1675855}"/>
              </a:ext>
            </a:extLst>
          </p:cNvPr>
          <p:cNvSpPr/>
          <p:nvPr/>
        </p:nvSpPr>
        <p:spPr>
          <a:xfrm>
            <a:off x="321638" y="1013237"/>
            <a:ext cx="5029200" cy="1097280"/>
          </a:xfrm>
          <a:prstGeom prst="roundRect">
            <a:avLst>
              <a:gd name="adj" fmla="val 48902"/>
            </a:avLst>
          </a:prstGeom>
          <a:noFill/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sz="1400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Environmental problems </a:t>
            </a:r>
            <a:r>
              <a:rPr lang="en-US" sz="1400" dirty="0">
                <a:solidFill>
                  <a:sysClr val="windowText" lastClr="00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sz="1400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turn to green energies</a:t>
            </a:r>
            <a:r>
              <a:rPr lang="en-US" sz="1400" baseline="30000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1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9A45751-D821-AEDE-0F07-B90019D0150A}"/>
              </a:ext>
            </a:extLst>
          </p:cNvPr>
          <p:cNvSpPr/>
          <p:nvPr/>
        </p:nvSpPr>
        <p:spPr>
          <a:xfrm>
            <a:off x="328197" y="2163288"/>
            <a:ext cx="5029200" cy="1097280"/>
          </a:xfrm>
          <a:prstGeom prst="roundRect">
            <a:avLst>
              <a:gd name="adj" fmla="val 48902"/>
            </a:avLst>
          </a:prstGeom>
          <a:noFill/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n-US" sz="1400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Convert solar energy to fuels </a:t>
            </a:r>
            <a:r>
              <a:rPr lang="en-US" sz="1400" dirty="0">
                <a:solidFill>
                  <a:sysClr val="windowText" lastClr="00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</a:p>
          <a:p>
            <a:pPr algn="ctr">
              <a:spcAft>
                <a:spcPts val="1200"/>
              </a:spcAft>
            </a:pPr>
            <a:r>
              <a:rPr lang="en-US" sz="1400" dirty="0">
                <a:solidFill>
                  <a:sysClr val="windowText" lastClr="000000"/>
                </a:solidFill>
                <a:cs typeface="Arial" panose="020B0604020202020204" pitchFamily="34" charset="0"/>
                <a:sym typeface="Wingdings" panose="05000000000000000000" pitchFamily="2" charset="2"/>
              </a:rPr>
              <a:t>using </a:t>
            </a:r>
            <a:r>
              <a:rPr lang="en-US" sz="1400" dirty="0">
                <a:solidFill>
                  <a:sysClr val="windowText" lastClr="000000"/>
                </a:solidFill>
              </a:rPr>
              <a:t>photoelectrochemical (PEC) cell </a:t>
            </a:r>
            <a:r>
              <a:rPr lang="en-US" sz="1400" baseline="30000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2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FCA55A10-FF75-669E-8DC2-42D0B29FEF8C}"/>
              </a:ext>
            </a:extLst>
          </p:cNvPr>
          <p:cNvSpPr/>
          <p:nvPr/>
        </p:nvSpPr>
        <p:spPr>
          <a:xfrm>
            <a:off x="360851" y="3330259"/>
            <a:ext cx="5029200" cy="1097280"/>
          </a:xfrm>
          <a:prstGeom prst="roundRect">
            <a:avLst>
              <a:gd name="adj" fmla="val 48902"/>
            </a:avLst>
          </a:prstGeom>
          <a:noFill/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sz="1400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The mechanism of </a:t>
            </a:r>
            <a:r>
              <a:rPr lang="en-US" sz="1400" dirty="0">
                <a:solidFill>
                  <a:sysClr val="windowText" lastClr="000000"/>
                </a:solidFill>
              </a:rPr>
              <a:t>PEC</a:t>
            </a:r>
            <a:r>
              <a:rPr lang="en-US" sz="1400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:</a:t>
            </a:r>
            <a:r>
              <a:rPr lang="en-US" sz="1400" baseline="30000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3</a:t>
            </a:r>
            <a:r>
              <a:rPr lang="en-US" sz="1400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(1) light absorption and charge carrier generation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(2) charge transport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1400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(3) redox reactivity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D915602-33A8-C349-66BC-5A1A82127611}"/>
              </a:ext>
            </a:extLst>
          </p:cNvPr>
          <p:cNvSpPr txBox="1"/>
          <p:nvPr/>
        </p:nvSpPr>
        <p:spPr>
          <a:xfrm>
            <a:off x="5832982" y="626982"/>
            <a:ext cx="61115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Solar Energy and Photoelectrochemical Water Splitting</a:t>
            </a: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C49C9241-05E6-86AD-59D6-37C7E293E8E4}"/>
              </a:ext>
            </a:extLst>
          </p:cNvPr>
          <p:cNvSpPr txBox="1">
            <a:spLocks/>
          </p:cNvSpPr>
          <p:nvPr/>
        </p:nvSpPr>
        <p:spPr>
          <a:xfrm>
            <a:off x="0" y="637806"/>
            <a:ext cx="561137" cy="36512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1C1F-DDD9-438F-974A-6E17C5EA975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/31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FAE1E8B-DDC0-7150-1D94-E0975E8EF112}"/>
              </a:ext>
            </a:extLst>
          </p:cNvPr>
          <p:cNvSpPr/>
          <p:nvPr/>
        </p:nvSpPr>
        <p:spPr>
          <a:xfrm>
            <a:off x="9898227" y="6307966"/>
            <a:ext cx="319315" cy="435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5C055E5-0834-6061-C0D2-1E4BD7CB167D}"/>
              </a:ext>
            </a:extLst>
          </p:cNvPr>
          <p:cNvSpPr/>
          <p:nvPr/>
        </p:nvSpPr>
        <p:spPr>
          <a:xfrm>
            <a:off x="10624457" y="6291943"/>
            <a:ext cx="319315" cy="435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5D72A5-15B1-E0C2-2604-3E0B42D53035}"/>
              </a:ext>
            </a:extLst>
          </p:cNvPr>
          <p:cNvSpPr txBox="1"/>
          <p:nvPr/>
        </p:nvSpPr>
        <p:spPr>
          <a:xfrm>
            <a:off x="-54336" y="6589852"/>
            <a:ext cx="7540960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[2] </a:t>
            </a:r>
            <a:r>
              <a:rPr lang="en-US" sz="900" dirty="0" err="1"/>
              <a:t>Gratzel</a:t>
            </a:r>
            <a:r>
              <a:rPr lang="en-US" sz="900" dirty="0"/>
              <a:t>, M. Trans. Royal Soc. A. 2007, 365, 993-1005.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3B3B7F7-6190-4F39-A3D8-496F7F623D83}"/>
              </a:ext>
            </a:extLst>
          </p:cNvPr>
          <p:cNvSpPr txBox="1"/>
          <p:nvPr/>
        </p:nvSpPr>
        <p:spPr>
          <a:xfrm>
            <a:off x="3687452" y="6583971"/>
            <a:ext cx="634968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900" dirty="0"/>
              <a:t>[4] Van de Krol, R. Et al. Springer, 2012.</a:t>
            </a:r>
            <a:endParaRPr lang="en-US" sz="9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FB4BFB8-58EB-2C9D-95BC-12E5926DDA25}"/>
              </a:ext>
            </a:extLst>
          </p:cNvPr>
          <p:cNvSpPr txBox="1"/>
          <p:nvPr/>
        </p:nvSpPr>
        <p:spPr>
          <a:xfrm>
            <a:off x="3668973" y="6385401"/>
            <a:ext cx="355734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 [3] Yang, J. et al. Acc. Chem. Res. 2013, 46, 1900-1909.</a:t>
            </a:r>
          </a:p>
        </p:txBody>
      </p:sp>
      <p:sp>
        <p:nvSpPr>
          <p:cNvPr id="49" name="Text Box 1">
            <a:extLst>
              <a:ext uri="{FF2B5EF4-FFF2-40B4-BE49-F238E27FC236}">
                <a16:creationId xmlns:a16="http://schemas.microsoft.com/office/drawing/2014/main" id="{DE05F519-6E26-0049-9F86-97CD6B9FD381}"/>
              </a:ext>
            </a:extLst>
          </p:cNvPr>
          <p:cNvSpPr txBox="1"/>
          <p:nvPr/>
        </p:nvSpPr>
        <p:spPr>
          <a:xfrm>
            <a:off x="6028216" y="5618076"/>
            <a:ext cx="5441788" cy="502285"/>
          </a:xfrm>
          <a:prstGeom prst="rect">
            <a:avLst/>
          </a:prstGeom>
          <a:solidFill>
            <a:schemeClr val="lt1"/>
          </a:solidFill>
          <a:ln w="6350">
            <a:noFill/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274320" algn="l">
              <a:spcAft>
                <a:spcPts val="1000"/>
              </a:spcAft>
              <a:buNone/>
            </a:pPr>
            <a:r>
              <a:rPr lang="en-US" sz="14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The schematic diagram of photoelectrochemical reaction.</a:t>
            </a:r>
            <a:r>
              <a:rPr lang="en-US" sz="1400" baseline="30000" dirty="0">
                <a:solidFill>
                  <a:srgbClr val="000000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US" sz="1400" dirty="0">
              <a:solidFill>
                <a:srgbClr val="000000"/>
              </a:solidFill>
              <a:effectLst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2290375-0261-8458-BF0F-66DCCF2BAEFB}"/>
              </a:ext>
            </a:extLst>
          </p:cNvPr>
          <p:cNvSpPr/>
          <p:nvPr/>
        </p:nvSpPr>
        <p:spPr>
          <a:xfrm>
            <a:off x="139742" y="4876507"/>
            <a:ext cx="5471418" cy="1184747"/>
          </a:xfrm>
          <a:prstGeom prst="roundRect">
            <a:avLst>
              <a:gd name="adj" fmla="val 48902"/>
            </a:avLst>
          </a:prstGeom>
          <a:solidFill>
            <a:schemeClr val="tx2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1200"/>
              </a:spcAft>
            </a:pPr>
            <a:r>
              <a:rPr lang="en-US" sz="1400" b="1" dirty="0"/>
              <a:t>Our work applies computational methods to study charge generation, exciton structure, and early-time dynamics in hematite.</a:t>
            </a:r>
            <a:endParaRPr lang="en-US" sz="14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53AE4FD0-A436-7605-7840-9951E11C9816}"/>
              </a:ext>
            </a:extLst>
          </p:cNvPr>
          <p:cNvSpPr/>
          <p:nvPr/>
        </p:nvSpPr>
        <p:spPr>
          <a:xfrm>
            <a:off x="2628420" y="4456188"/>
            <a:ext cx="415636" cy="36507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0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7 L -0.00299 -0.2349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1175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82 -0.00231 L 0.02734 -0.00231 C 0.04063 -0.00231 0.05716 -0.00439 0.05716 -0.00578 L 0.05716 -0.00902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3" y="-347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33333E-6 L -0.03203 0.0018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" y="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59259E-6 L 0.20847 -2.59259E-6 C 0.30117 -2.59259E-6 0.41758 0.05533 0.41758 0.10185 C 0.41758 0.13658 0.41875 0.17709 0.41875 0.21204 C 0.41927 0.22963 0.30222 0.21065 0.30274 0.20972 " pathEditMode="relative" rAng="0" ptsTypes="AAAAA">
                                      <p:cBhvr>
                                        <p:cTn id="3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37" y="1097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139 L 0.03789 -0.00139 C 0.05482 -0.00139 0.07578 -0.00347 0.07578 -0.00486 L 0.07578 -0.0081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6" y="-347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76735D51-4590-04DB-BBF0-39302BCD9450}"/>
              </a:ext>
            </a:extLst>
          </p:cNvPr>
          <p:cNvSpPr/>
          <p:nvPr/>
        </p:nvSpPr>
        <p:spPr>
          <a:xfrm rot="10800000">
            <a:off x="100013" y="992980"/>
            <a:ext cx="7161520" cy="5776615"/>
          </a:xfrm>
          <a:prstGeom prst="triangle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6">
              <a:shade val="5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/>
            <a:endParaRPr lang="en-US" sz="1400" b="1">
              <a:solidFill>
                <a:sysClr val="windowText" lastClr="000000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D7BE6E8-7CA0-04E1-A6C7-2EDB88A5888D}"/>
              </a:ext>
            </a:extLst>
          </p:cNvPr>
          <p:cNvSpPr/>
          <p:nvPr/>
        </p:nvSpPr>
        <p:spPr>
          <a:xfrm>
            <a:off x="2275201" y="1172274"/>
            <a:ext cx="9144000" cy="1527066"/>
          </a:xfrm>
          <a:prstGeom prst="roundRect">
            <a:avLst/>
          </a:prstGeom>
        </p:spPr>
        <p:style>
          <a:lnRef idx="2">
            <a:schemeClr val="accent6">
              <a:shade val="50000"/>
              <a:hueOff val="228835"/>
              <a:satOff val="-37824"/>
              <a:lumOff val="2419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pPr algn="ctr"/>
            <a:r>
              <a:rPr lang="en-US" sz="1600" b="1" dirty="0">
                <a:solidFill>
                  <a:srgbClr val="000000"/>
                </a:solidFill>
              </a:rPr>
              <a:t>Cross-validating state-of-the-art theories with experiments using directly comparable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Exciton radius ≈ one metal–oxygen (M–O) bond length</a:t>
            </a:r>
            <a:endParaRPr lang="en-US" sz="1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Vibrational signatures of holes and electrons</a:t>
            </a:r>
            <a:endParaRPr lang="en-US" sz="1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Relaxation time: femtosecond (fs) range</a:t>
            </a:r>
            <a:endParaRPr lang="en-US" sz="14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0000"/>
                </a:solidFill>
              </a:rPr>
              <a:t>Recombination time: picosecond (</a:t>
            </a:r>
            <a:r>
              <a:rPr lang="en-US" sz="1400" b="1" dirty="0" err="1">
                <a:solidFill>
                  <a:srgbClr val="000000"/>
                </a:solidFill>
              </a:rPr>
              <a:t>ps</a:t>
            </a:r>
            <a:r>
              <a:rPr lang="en-US" sz="1400" b="1" dirty="0">
                <a:solidFill>
                  <a:srgbClr val="000000"/>
                </a:solidFill>
              </a:rPr>
              <a:t>) range</a:t>
            </a:r>
            <a:endParaRPr lang="en-US" sz="1400" dirty="0">
              <a:solidFill>
                <a:srgbClr val="000000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0000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sz="1400" b="1" dirty="0">
              <a:solidFill>
                <a:srgbClr val="000000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97779F-359F-13B4-5ABF-0F62232B6127}"/>
              </a:ext>
            </a:extLst>
          </p:cNvPr>
          <p:cNvGrpSpPr/>
          <p:nvPr/>
        </p:nvGrpSpPr>
        <p:grpSpPr>
          <a:xfrm>
            <a:off x="2220986" y="3807581"/>
            <a:ext cx="9144000" cy="1527065"/>
            <a:chOff x="3942722" y="1047662"/>
            <a:chExt cx="7315196" cy="950223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F5FDB4D-73FB-8DCA-266F-D514D1806F36}"/>
                </a:ext>
              </a:extLst>
            </p:cNvPr>
            <p:cNvSpPr/>
            <p:nvPr/>
          </p:nvSpPr>
          <p:spPr>
            <a:xfrm>
              <a:off x="3942722" y="1047662"/>
              <a:ext cx="7315196" cy="950223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  <a:hueOff val="228835"/>
                <a:satOff val="-37824"/>
                <a:lumOff val="2419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endParaRPr 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24" name="Rectangle: Rounded Corners 7">
              <a:extLst>
                <a:ext uri="{FF2B5EF4-FFF2-40B4-BE49-F238E27FC236}">
                  <a16:creationId xmlns:a16="http://schemas.microsoft.com/office/drawing/2014/main" id="{7E2402BE-6BDC-2BA4-A0EC-563E951FCA40}"/>
                </a:ext>
              </a:extLst>
            </p:cNvPr>
            <p:cNvSpPr txBox="1"/>
            <p:nvPr/>
          </p:nvSpPr>
          <p:spPr>
            <a:xfrm>
              <a:off x="3989108" y="1094048"/>
              <a:ext cx="7222424" cy="8574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/>
              <a:r>
                <a:rPr lang="en-US" sz="1600" b="1" dirty="0">
                  <a:solidFill>
                    <a:sysClr val="windowText" lastClr="000000"/>
                  </a:solidFill>
                </a:rPr>
                <a:t>Our contributions — for the first time in Hematite: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ysClr val="windowText" lastClr="000000"/>
                  </a:solidFill>
                </a:rPr>
                <a:t>Studied excitons as bound electron–hole pairs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ysClr val="windowText" lastClr="000000"/>
                  </a:solidFill>
                </a:rPr>
                <a:t>Quantified the exciton radius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ysClr val="windowText" lastClr="000000"/>
                  </a:solidFill>
                </a:rPr>
                <a:t>Captured the early-time dynamics of excitons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ysClr val="windowText" lastClr="000000"/>
                  </a:solidFill>
                </a:rPr>
                <a:t>Performed separate vibrational analyses for electrons and holes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b="1" dirty="0">
                  <a:solidFill>
                    <a:sysClr val="windowText" lastClr="000000"/>
                  </a:solidFill>
                </a:rPr>
                <a:t>Extended the study from bulk to more realistic interface systems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62979FC-18B5-21E5-EE7D-BB39A1F8E8D4}"/>
              </a:ext>
            </a:extLst>
          </p:cNvPr>
          <p:cNvSpPr txBox="1"/>
          <p:nvPr/>
        </p:nvSpPr>
        <p:spPr>
          <a:xfrm>
            <a:off x="8632361" y="622561"/>
            <a:ext cx="28049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Objective of This Research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D78B7E0-7590-C0FC-A391-E4184BA61BDB}"/>
              </a:ext>
            </a:extLst>
          </p:cNvPr>
          <p:cNvGrpSpPr/>
          <p:nvPr/>
        </p:nvGrpSpPr>
        <p:grpSpPr>
          <a:xfrm>
            <a:off x="2220986" y="2815408"/>
            <a:ext cx="9144000" cy="881524"/>
            <a:chOff x="3923390" y="10017"/>
            <a:chExt cx="7327387" cy="950223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50ED076-186A-610C-2DAD-0704EDBDF22C}"/>
                </a:ext>
              </a:extLst>
            </p:cNvPr>
            <p:cNvSpPr/>
            <p:nvPr/>
          </p:nvSpPr>
          <p:spPr>
            <a:xfrm>
              <a:off x="3923390" y="10017"/>
              <a:ext cx="7327387" cy="950223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endParaRPr lang="en-US" sz="1400" b="1">
                <a:solidFill>
                  <a:sysClr val="windowText" lastClr="000000"/>
                </a:solidFill>
              </a:endParaRPr>
            </a:p>
          </p:txBody>
        </p:sp>
        <p:sp>
          <p:nvSpPr>
            <p:cNvPr id="26" name="Rectangle: Rounded Corners 5">
              <a:extLst>
                <a:ext uri="{FF2B5EF4-FFF2-40B4-BE49-F238E27FC236}">
                  <a16:creationId xmlns:a16="http://schemas.microsoft.com/office/drawing/2014/main" id="{9EB455CE-BF81-4DFD-8110-947F38E3B9D2}"/>
                </a:ext>
              </a:extLst>
            </p:cNvPr>
            <p:cNvSpPr txBox="1"/>
            <p:nvPr/>
          </p:nvSpPr>
          <p:spPr>
            <a:xfrm>
              <a:off x="3969776" y="56403"/>
              <a:ext cx="7234615" cy="85745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1" dirty="0">
                  <a:solidFill>
                    <a:sysClr val="windowText" lastClr="000000"/>
                  </a:solidFill>
                </a:rPr>
                <a:t>Applying advanced computational methodologies to novel materials to aid the discovery of efficient water-splitting photocatalysts</a:t>
              </a:r>
              <a:endParaRPr lang="en-US" sz="1600" b="1" dirty="0">
                <a:solidFill>
                  <a:sysClr val="windowText" lastClr="00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8D4180-56C4-67BE-AAE0-69008743BE41}"/>
              </a:ext>
            </a:extLst>
          </p:cNvPr>
          <p:cNvSpPr txBox="1">
            <a:spLocks/>
          </p:cNvSpPr>
          <p:nvPr/>
        </p:nvSpPr>
        <p:spPr>
          <a:xfrm>
            <a:off x="0" y="637806"/>
            <a:ext cx="561137" cy="36512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1C1F-DDD9-438F-974A-6E17C5EA975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/31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6D90CF-0645-CF76-403E-DB9320590B67}"/>
              </a:ext>
            </a:extLst>
          </p:cNvPr>
          <p:cNvSpPr/>
          <p:nvPr/>
        </p:nvSpPr>
        <p:spPr>
          <a:xfrm>
            <a:off x="10624457" y="6291943"/>
            <a:ext cx="319315" cy="435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3BE8CCE-396F-EAF7-9CCF-E9DA6DD1B262}"/>
              </a:ext>
            </a:extLst>
          </p:cNvPr>
          <p:cNvGrpSpPr/>
          <p:nvPr/>
        </p:nvGrpSpPr>
        <p:grpSpPr>
          <a:xfrm>
            <a:off x="2221869" y="5445295"/>
            <a:ext cx="9144000" cy="877332"/>
            <a:chOff x="3895951" y="4289769"/>
            <a:chExt cx="7327387" cy="724422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8BD682C5-5C52-718F-2F8D-B58BE2E669A9}"/>
                </a:ext>
              </a:extLst>
            </p:cNvPr>
            <p:cNvSpPr/>
            <p:nvPr/>
          </p:nvSpPr>
          <p:spPr>
            <a:xfrm>
              <a:off x="3895951" y="4289769"/>
              <a:ext cx="7327387" cy="724422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  <a:hueOff val="228835"/>
                <a:satOff val="-37824"/>
                <a:lumOff val="2419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pPr algn="ctr"/>
              <a:endParaRPr lang="en-US" sz="14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1" name="Rectangle: Rounded Corners 13">
              <a:extLst>
                <a:ext uri="{FF2B5EF4-FFF2-40B4-BE49-F238E27FC236}">
                  <a16:creationId xmlns:a16="http://schemas.microsoft.com/office/drawing/2014/main" id="{728E57DE-D05F-08BA-1029-39DD885BBE6E}"/>
                </a:ext>
              </a:extLst>
            </p:cNvPr>
            <p:cNvSpPr txBox="1"/>
            <p:nvPr/>
          </p:nvSpPr>
          <p:spPr>
            <a:xfrm>
              <a:off x="3931314" y="4325132"/>
              <a:ext cx="7256661" cy="65369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06680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ysClr val="windowText" lastClr="000000"/>
                  </a:solidFill>
                  <a:cs typeface="Arial" panose="020B0604020202020204" pitchFamily="34" charset="0"/>
                </a:rPr>
                <a:t>Methods:</a:t>
              </a:r>
            </a:p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ysClr val="windowText" lastClr="000000"/>
                  </a:solidFill>
                  <a:cs typeface="Arial" panose="020B0604020202020204" pitchFamily="34" charset="0"/>
                </a:rPr>
                <a:t>DFT+U, TD-DFT, and Non-Adiabatic Molecular Dynamics (NA-MD)</a:t>
              </a:r>
              <a:endParaRPr lang="en-US" sz="1400" b="1" kern="1200" baseline="30000" dirty="0">
                <a:solidFill>
                  <a:sysClr val="windowText" lastClr="000000"/>
                </a:solidFill>
                <a:cs typeface="Arial" panose="020B0604020202020204" pitchFamily="34" charset="0"/>
              </a:endParaRPr>
            </a:p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1" kern="1200" dirty="0">
                  <a:solidFill>
                    <a:sysClr val="windowText" lastClr="000000"/>
                  </a:solidFill>
                  <a:cs typeface="Arial" panose="020B0604020202020204" pitchFamily="34" charset="0"/>
                </a:rPr>
                <a:t>applied to both bulk and surface models of hematite as a case study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14779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2D81F0-16BE-266F-2E8D-CA61FE1A63A5}"/>
              </a:ext>
            </a:extLst>
          </p:cNvPr>
          <p:cNvSpPr/>
          <p:nvPr/>
        </p:nvSpPr>
        <p:spPr>
          <a:xfrm>
            <a:off x="10624457" y="6291943"/>
            <a:ext cx="319315" cy="435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1B2E1B-86A7-277E-73E4-3431D5D5B8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8" b="2233"/>
          <a:stretch/>
        </p:blipFill>
        <p:spPr>
          <a:xfrm>
            <a:off x="7221853" y="2775652"/>
            <a:ext cx="2999105" cy="343019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B18D12-2810-5DCD-BF47-E79DD8350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922" y="1166533"/>
            <a:ext cx="3188036" cy="15438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F41488A-E668-1982-F1EE-8A92E72749BB}"/>
              </a:ext>
            </a:extLst>
          </p:cNvPr>
          <p:cNvSpPr txBox="1"/>
          <p:nvPr/>
        </p:nvSpPr>
        <p:spPr>
          <a:xfrm>
            <a:off x="2586613" y="553834"/>
            <a:ext cx="9050691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algn="just">
              <a:lnSpc>
                <a:spcPct val="150000"/>
              </a:lnSpc>
              <a:spcBef>
                <a:spcPts val="200"/>
              </a:spcBef>
            </a:pPr>
            <a:r>
              <a:rPr lang="en-US" sz="1600" b="1" dirty="0">
                <a:solidFill>
                  <a:srgbClr val="FF0000"/>
                </a:solidFill>
              </a:rPr>
              <a:t>Hematite (Fe</a:t>
            </a:r>
            <a:r>
              <a:rPr lang="en-US" sz="1600" b="1" baseline="-25000" dirty="0">
                <a:solidFill>
                  <a:srgbClr val="FF0000"/>
                </a:solidFill>
              </a:rPr>
              <a:t>2</a:t>
            </a:r>
            <a:r>
              <a:rPr lang="en-US" sz="1600" b="1" dirty="0">
                <a:solidFill>
                  <a:srgbClr val="FF0000"/>
                </a:solidFill>
              </a:rPr>
              <a:t>O</a:t>
            </a:r>
            <a:r>
              <a:rPr lang="en-US" sz="1600" b="1" baseline="-25000" dirty="0">
                <a:solidFill>
                  <a:srgbClr val="FF0000"/>
                </a:solidFill>
              </a:rPr>
              <a:t>3</a:t>
            </a:r>
            <a:r>
              <a:rPr lang="en-US" sz="1600" b="1" dirty="0">
                <a:solidFill>
                  <a:srgbClr val="FF0000"/>
                </a:solidFill>
              </a:rPr>
              <a:t>), Excellent Test Bed for Validating Advanced Computational Methods</a:t>
            </a:r>
            <a:endParaRPr lang="en-US" sz="1600" b="1" dirty="0">
              <a:solidFill>
                <a:srgbClr val="FF0000"/>
              </a:solidFill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7561BB-382E-5634-8358-EF3157F5039B}"/>
              </a:ext>
            </a:extLst>
          </p:cNvPr>
          <p:cNvSpPr/>
          <p:nvPr/>
        </p:nvSpPr>
        <p:spPr>
          <a:xfrm>
            <a:off x="400103" y="1023596"/>
            <a:ext cx="5029200" cy="1097280"/>
          </a:xfrm>
          <a:prstGeom prst="roundRect">
            <a:avLst>
              <a:gd name="adj" fmla="val 48902"/>
            </a:avLst>
          </a:prstGeom>
          <a:noFill/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ysClr val="windowText" lastClr="000000"/>
                </a:solidFill>
              </a:rPr>
              <a:t>✔ Benefits: </a:t>
            </a:r>
            <a:r>
              <a:rPr lang="en-US" sz="1400" b="1" dirty="0">
                <a:solidFill>
                  <a:sysClr val="windowText" lastClr="000000"/>
                </a:solidFill>
              </a:rPr>
              <a:t>Desirable Properties</a:t>
            </a:r>
            <a:r>
              <a:rPr lang="en-US" sz="1400" b="1" baseline="30000" dirty="0">
                <a:solidFill>
                  <a:sysClr val="windowText" lastClr="000000"/>
                </a:solidFill>
              </a:rPr>
              <a:t>1</a:t>
            </a:r>
            <a:br>
              <a:rPr lang="en-US" altLang="en-US" sz="1400" dirty="0">
                <a:solidFill>
                  <a:sysClr val="windowText" lastClr="000000"/>
                </a:solidFill>
              </a:rPr>
            </a:br>
            <a:r>
              <a:rPr lang="en-US" altLang="en-US" sz="1400" dirty="0">
                <a:solidFill>
                  <a:sysClr val="windowText" lastClr="000000"/>
                </a:solidFill>
              </a:rPr>
              <a:t>• Abundant and stable in </a:t>
            </a:r>
            <a:r>
              <a:rPr lang="en-US" sz="1400" dirty="0">
                <a:solidFill>
                  <a:sysClr val="windowText" lastClr="000000"/>
                </a:solidFill>
              </a:rPr>
              <a:t>aqueous environments</a:t>
            </a:r>
            <a:br>
              <a:rPr lang="en-US" altLang="en-US" sz="1400" dirty="0">
                <a:solidFill>
                  <a:sysClr val="windowText" lastClr="000000"/>
                </a:solidFill>
              </a:rPr>
            </a:br>
            <a:r>
              <a:rPr lang="en-US" altLang="en-US" sz="1400" dirty="0">
                <a:solidFill>
                  <a:sysClr val="windowText" lastClr="000000"/>
                </a:solidFill>
              </a:rPr>
              <a:t>• High </a:t>
            </a:r>
            <a:r>
              <a:rPr lang="en-US" sz="1400" dirty="0">
                <a:solidFill>
                  <a:sysClr val="windowText" lastClr="000000"/>
                </a:solidFill>
              </a:rPr>
              <a:t>visible-light absorption</a:t>
            </a:r>
            <a:r>
              <a:rPr lang="en-US" altLang="en-US" sz="1400" dirty="0">
                <a:solidFill>
                  <a:sysClr val="windowText" lastClr="000000"/>
                </a:solidFill>
              </a:rPr>
              <a:t> (bandgap ≈ 2.1 eV)</a:t>
            </a:r>
            <a:br>
              <a:rPr lang="en-US" altLang="en-US" sz="1400" dirty="0">
                <a:solidFill>
                  <a:sysClr val="windowText" lastClr="000000"/>
                </a:solidFill>
              </a:rPr>
            </a:br>
            <a:r>
              <a:rPr lang="en-US" altLang="en-US" sz="1400" dirty="0">
                <a:solidFill>
                  <a:sysClr val="windowText" lastClr="000000"/>
                </a:solidFill>
              </a:rPr>
              <a:t>• High theoretical solar-to-hydrogen efficiency (~16.8%)</a:t>
            </a:r>
            <a:r>
              <a:rPr lang="en-US" altLang="en-US" sz="1400" baseline="30000" dirty="0">
                <a:solidFill>
                  <a:sysClr val="windowText" lastClr="000000"/>
                </a:solidFill>
              </a:rPr>
              <a:t>2</a:t>
            </a:r>
            <a:endParaRPr lang="en-US" altLang="en-US" sz="1400" b="1" baseline="30000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F5EA060-DDAA-E0B1-2093-091BDF4C3FAC}"/>
              </a:ext>
            </a:extLst>
          </p:cNvPr>
          <p:cNvSpPr/>
          <p:nvPr/>
        </p:nvSpPr>
        <p:spPr>
          <a:xfrm>
            <a:off x="391497" y="2197733"/>
            <a:ext cx="5029200" cy="1097280"/>
          </a:xfrm>
          <a:prstGeom prst="roundRect">
            <a:avLst>
              <a:gd name="adj" fmla="val 48902"/>
            </a:avLst>
          </a:prstGeom>
          <a:noFill/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rgbClr val="000000"/>
                </a:solidFill>
              </a:rPr>
              <a:t>✔Challenges: Known Limitations</a:t>
            </a:r>
            <a:r>
              <a:rPr lang="en-US" altLang="en-US" sz="1400" b="1" baseline="30000" dirty="0">
                <a:solidFill>
                  <a:srgbClr val="000000"/>
                </a:solidFill>
              </a:rPr>
              <a:t>3</a:t>
            </a:r>
            <a:br>
              <a:rPr lang="en-US" altLang="en-US" sz="1400" dirty="0">
                <a:solidFill>
                  <a:srgbClr val="000000"/>
                </a:solidFill>
              </a:rPr>
            </a:br>
            <a:r>
              <a:rPr lang="en-US" altLang="en-US" sz="1400" dirty="0">
                <a:solidFill>
                  <a:srgbClr val="000000"/>
                </a:solidFill>
              </a:rPr>
              <a:t>• High electron–hole recombination rate</a:t>
            </a:r>
            <a:br>
              <a:rPr lang="en-US" altLang="en-US" sz="1400" dirty="0">
                <a:solidFill>
                  <a:srgbClr val="000000"/>
                </a:solidFill>
              </a:rPr>
            </a:br>
            <a:r>
              <a:rPr lang="en-US" altLang="en-US" sz="1400" dirty="0">
                <a:solidFill>
                  <a:srgbClr val="000000"/>
                </a:solidFill>
              </a:rPr>
              <a:t>• Low charge carrier mobility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0000"/>
                </a:solidFill>
              </a:rPr>
              <a:t>• Very short hole diffusion length (2–4 nm)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A525358-3748-394F-3904-81411E710295}"/>
              </a:ext>
            </a:extLst>
          </p:cNvPr>
          <p:cNvSpPr/>
          <p:nvPr/>
        </p:nvSpPr>
        <p:spPr>
          <a:xfrm>
            <a:off x="391497" y="3393470"/>
            <a:ext cx="5029200" cy="1097280"/>
          </a:xfrm>
          <a:prstGeom prst="roundRect">
            <a:avLst>
              <a:gd name="adj" fmla="val 48902"/>
            </a:avLst>
          </a:prstGeom>
          <a:noFill/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ysClr val="windowText" lastClr="000000"/>
                </a:solidFill>
              </a:rPr>
              <a:t>✔ </a:t>
            </a:r>
            <a:r>
              <a:rPr lang="en-US" sz="1400" b="1" dirty="0">
                <a:solidFill>
                  <a:sysClr val="windowText" lastClr="000000"/>
                </a:solidFill>
              </a:rPr>
              <a:t>Simulation Value</a:t>
            </a:r>
            <a:r>
              <a:rPr lang="en-US" altLang="en-US" sz="1400" b="1" dirty="0">
                <a:solidFill>
                  <a:sysClr val="windowText" lastClr="000000"/>
                </a:solidFill>
              </a:rPr>
              <a:t>: </a:t>
            </a:r>
            <a:r>
              <a:rPr lang="en-US" sz="1400" b="1" dirty="0">
                <a:solidFill>
                  <a:sysClr val="windowText" lastClr="000000"/>
                </a:solidFill>
              </a:rPr>
              <a:t>Ideal Candidate</a:t>
            </a:r>
            <a:endParaRPr lang="en-US" altLang="en-US" sz="1400" b="1" dirty="0">
              <a:solidFill>
                <a:sysClr val="windowText" lastClr="000000"/>
              </a:solidFill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ysClr val="windowText" lastClr="000000"/>
                </a:solidFill>
              </a:rPr>
              <a:t>• Extensive experimental data to validate results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ysClr val="windowText" lastClr="000000"/>
                </a:solidFill>
              </a:rPr>
              <a:t>• Strongly correlated system: Fe³⁺ (3d⁵ high spin)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ysClr val="windowText" lastClr="000000"/>
                </a:solidFill>
              </a:rPr>
              <a:t>• Layered antiferromagnetic structure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6B766B4-047C-2D30-5282-E830549570A0}"/>
              </a:ext>
            </a:extLst>
          </p:cNvPr>
          <p:cNvSpPr/>
          <p:nvPr/>
        </p:nvSpPr>
        <p:spPr>
          <a:xfrm>
            <a:off x="391497" y="4996829"/>
            <a:ext cx="5029200" cy="1097280"/>
          </a:xfrm>
          <a:prstGeom prst="roundRect">
            <a:avLst>
              <a:gd name="adj" fmla="val 48902"/>
            </a:avLst>
          </a:prstGeom>
          <a:solidFill>
            <a:schemeClr val="tx2">
              <a:lumMod val="50000"/>
            </a:schemeClr>
          </a:solidFill>
          <a:ln w="57150"/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en-US" sz="1400" b="1" dirty="0">
                <a:solidFill>
                  <a:schemeClr val="bg1"/>
                </a:solidFill>
              </a:rPr>
              <a:t>Hematite offers a well-characterized, complex model system to evaluate advanced DFT+U and TD-DFT methods for photoelectrochemical applications.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A6A2A22F-6770-7018-F7B8-97F38B8C0FFD}"/>
              </a:ext>
            </a:extLst>
          </p:cNvPr>
          <p:cNvSpPr/>
          <p:nvPr/>
        </p:nvSpPr>
        <p:spPr>
          <a:xfrm>
            <a:off x="2484382" y="4550247"/>
            <a:ext cx="616528" cy="39402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951C600-C1F6-E508-9093-96FF5C10E02B}"/>
              </a:ext>
            </a:extLst>
          </p:cNvPr>
          <p:cNvSpPr txBox="1">
            <a:spLocks/>
          </p:cNvSpPr>
          <p:nvPr/>
        </p:nvSpPr>
        <p:spPr>
          <a:xfrm>
            <a:off x="0" y="637806"/>
            <a:ext cx="561137" cy="36512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1C1F-DDD9-438F-974A-6E17C5EA975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/31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8BBEFA-6E53-06F2-3974-2B1B427A189B}"/>
              </a:ext>
            </a:extLst>
          </p:cNvPr>
          <p:cNvSpPr txBox="1"/>
          <p:nvPr/>
        </p:nvSpPr>
        <p:spPr>
          <a:xfrm>
            <a:off x="-20983" y="6322022"/>
            <a:ext cx="859508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[1] Sivula, K. et al. </a:t>
            </a:r>
            <a:r>
              <a:rPr lang="en-US" sz="900" dirty="0" err="1"/>
              <a:t>Chemsuschem</a:t>
            </a:r>
            <a:r>
              <a:rPr lang="en-US" sz="900" dirty="0"/>
              <a:t> 2011, 4, 432-449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63D98B-028A-288F-4A9B-364CB23065EA}"/>
              </a:ext>
            </a:extLst>
          </p:cNvPr>
          <p:cNvSpPr txBox="1"/>
          <p:nvPr/>
        </p:nvSpPr>
        <p:spPr>
          <a:xfrm>
            <a:off x="-20983" y="6476870"/>
            <a:ext cx="1147603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[2] Murphy, A. B. et al. Int. J. </a:t>
            </a:r>
            <a:r>
              <a:rPr lang="en-US" sz="900" dirty="0" err="1"/>
              <a:t>Hydrog</a:t>
            </a:r>
            <a:r>
              <a:rPr lang="en-US" sz="900" dirty="0"/>
              <a:t>. Energy. 2006, 31, 1999-2017.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28B8FB-ED73-0439-CF8B-5EE2CB6270EE}"/>
              </a:ext>
            </a:extLst>
          </p:cNvPr>
          <p:cNvSpPr txBox="1"/>
          <p:nvPr/>
        </p:nvSpPr>
        <p:spPr>
          <a:xfrm>
            <a:off x="-20983" y="6631718"/>
            <a:ext cx="874238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[3] Zandi, O. et al. Phys. Chem. Chem. Phys. 2015, 17, 22485-22503.</a:t>
            </a:r>
          </a:p>
        </p:txBody>
      </p:sp>
    </p:spTree>
    <p:extLst>
      <p:ext uri="{BB962C8B-B14F-4D97-AF65-F5344CB8AC3E}">
        <p14:creationId xmlns:p14="http://schemas.microsoft.com/office/powerpoint/2010/main" val="145915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DC1C2BB-7DAF-009C-3906-C9164B183A67}"/>
              </a:ext>
            </a:extLst>
          </p:cNvPr>
          <p:cNvSpPr/>
          <p:nvPr/>
        </p:nvSpPr>
        <p:spPr>
          <a:xfrm>
            <a:off x="10624457" y="6291943"/>
            <a:ext cx="319315" cy="435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040F3F1-EACD-E208-D1CF-875FE49DD236}"/>
              </a:ext>
            </a:extLst>
          </p:cNvPr>
          <p:cNvSpPr/>
          <p:nvPr/>
        </p:nvSpPr>
        <p:spPr>
          <a:xfrm>
            <a:off x="2868539" y="2521605"/>
            <a:ext cx="8548511" cy="3210284"/>
          </a:xfrm>
          <a:prstGeom prst="roundRect">
            <a:avLst>
              <a:gd name="adj" fmla="val 775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586F858-C049-4F91-BD65-13E4B0EA496B}"/>
              </a:ext>
            </a:extLst>
          </p:cNvPr>
          <p:cNvSpPr/>
          <p:nvPr/>
        </p:nvSpPr>
        <p:spPr>
          <a:xfrm>
            <a:off x="112369" y="1329035"/>
            <a:ext cx="2719182" cy="822960"/>
          </a:xfrm>
          <a:prstGeom prst="roundRect">
            <a:avLst>
              <a:gd name="adj" fmla="val 48902"/>
            </a:avLst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Electronic Structure</a:t>
            </a:r>
          </a:p>
          <a:p>
            <a:pPr algn="ctr"/>
            <a:r>
              <a:rPr lang="en-US" sz="1400" b="1" dirty="0"/>
              <a:t>In bulk of hematite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2EF5520-DA15-ECC7-0758-7028941BED0C}"/>
              </a:ext>
            </a:extLst>
          </p:cNvPr>
          <p:cNvSpPr/>
          <p:nvPr/>
        </p:nvSpPr>
        <p:spPr>
          <a:xfrm>
            <a:off x="2932376" y="1054715"/>
            <a:ext cx="8462988" cy="1371600"/>
          </a:xfrm>
          <a:prstGeom prst="roundRect">
            <a:avLst>
              <a:gd name="adj" fmla="val 775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Main Mechanism:</a:t>
            </a:r>
            <a:br>
              <a:rPr lang="en-US" sz="1400" dirty="0">
                <a:solidFill>
                  <a:sysClr val="windowText" lastClr="000000"/>
                </a:solidFill>
              </a:rPr>
            </a:br>
            <a:r>
              <a:rPr lang="en-US" sz="1400" dirty="0">
                <a:solidFill>
                  <a:sysClr val="windowText" lastClr="000000"/>
                </a:solidFill>
              </a:rPr>
              <a:t>Predominantly O 2p → Fe 3d transitions (supported by most studies).</a:t>
            </a:r>
            <a:r>
              <a:rPr lang="en-US" sz="1400" baseline="30000" dirty="0">
                <a:solidFill>
                  <a:sysClr val="windowText" lastClr="000000"/>
                </a:solidFill>
              </a:rPr>
              <a:t>1,2</a:t>
            </a:r>
          </a:p>
          <a:p>
            <a:r>
              <a:rPr lang="en-US" sz="1400" b="1" dirty="0">
                <a:solidFill>
                  <a:sysClr val="windowText" lastClr="000000"/>
                </a:solidFill>
              </a:rPr>
              <a:t>Exciton Size: </a:t>
            </a:r>
            <a:r>
              <a:rPr lang="en-US" sz="1400" dirty="0">
                <a:solidFill>
                  <a:sysClr val="windowText" lastClr="000000"/>
                </a:solidFill>
              </a:rPr>
              <a:t>Low-energy exciton radius ≈ </a:t>
            </a:r>
            <a:r>
              <a:rPr lang="en-US" sz="1400" b="1" dirty="0">
                <a:solidFill>
                  <a:srgbClr val="C00000"/>
                </a:solidFill>
              </a:rPr>
              <a:t>one M–O bond</a:t>
            </a:r>
            <a:r>
              <a:rPr lang="en-US" sz="1400" dirty="0">
                <a:solidFill>
                  <a:sysClr val="windowText" lastClr="000000"/>
                </a:solidFill>
              </a:rPr>
              <a:t>.</a:t>
            </a:r>
            <a:r>
              <a:rPr lang="en-US" sz="1400" baseline="30000" dirty="0"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C724600-DC1D-666D-FB10-6FE84C899FDB}"/>
              </a:ext>
            </a:extLst>
          </p:cNvPr>
          <p:cNvSpPr/>
          <p:nvPr/>
        </p:nvSpPr>
        <p:spPr>
          <a:xfrm>
            <a:off x="120521" y="3694530"/>
            <a:ext cx="2561473" cy="822960"/>
          </a:xfrm>
          <a:prstGeom prst="roundRect">
            <a:avLst>
              <a:gd name="adj" fmla="val 48902"/>
            </a:avLst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Dynamics in bulk of hematite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20031F-513F-EEC1-17F1-3006E12BD28D}"/>
              </a:ext>
            </a:extLst>
          </p:cNvPr>
          <p:cNvSpPr/>
          <p:nvPr/>
        </p:nvSpPr>
        <p:spPr>
          <a:xfrm>
            <a:off x="140095" y="5562894"/>
            <a:ext cx="2561472" cy="822960"/>
          </a:xfrm>
          <a:prstGeom prst="roundRect">
            <a:avLst>
              <a:gd name="adj" fmla="val 48902"/>
            </a:avLst>
          </a:prstGeom>
          <a:solidFill>
            <a:schemeClr val="accent1">
              <a:lumMod val="50000"/>
            </a:schemeClr>
          </a:solidFill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Hematite-water Interfaces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2A8F0-75B1-4FB8-FF87-D94FC32F71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423" y="2640222"/>
            <a:ext cx="5266690" cy="322453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4111471-F1F0-D116-F8AF-E8816E1F20CC}"/>
              </a:ext>
            </a:extLst>
          </p:cNvPr>
          <p:cNvSpPr/>
          <p:nvPr/>
        </p:nvSpPr>
        <p:spPr>
          <a:xfrm>
            <a:off x="2889615" y="5803285"/>
            <a:ext cx="8548510" cy="498069"/>
          </a:xfrm>
          <a:prstGeom prst="roundRect">
            <a:avLst>
              <a:gd name="adj" fmla="val 775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ysClr val="windowText" lastClr="000000"/>
                </a:solidFill>
              </a:rPr>
              <a:t>Studies focus on the surface atomic structure of hematite in water.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ysClr val="windowText" lastClr="000000"/>
                </a:solidFill>
              </a:rPr>
              <a:t>The full interface, including water structure and dynamics, remains poorly understood.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CA12F47-7A64-4E7C-05A1-4FE0EED2499F}"/>
              </a:ext>
            </a:extLst>
          </p:cNvPr>
          <p:cNvSpPr txBox="1"/>
          <p:nvPr/>
        </p:nvSpPr>
        <p:spPr>
          <a:xfrm>
            <a:off x="8159833" y="2924673"/>
            <a:ext cx="32122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Vibrational signatures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  <a:r>
              <a:rPr lang="en-US" sz="1400" b="1" dirty="0">
                <a:solidFill>
                  <a:sysClr val="windowText" lastClr="000000"/>
                </a:solidFill>
              </a:rPr>
              <a:t>of polarons</a:t>
            </a:r>
          </a:p>
          <a:p>
            <a:r>
              <a:rPr lang="en-US" sz="1400" b="1" dirty="0">
                <a:solidFill>
                  <a:sysClr val="windowText" lastClr="000000"/>
                </a:solidFill>
              </a:rPr>
              <a:t> 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~640 cm⁻¹: electron polaron vibration</a:t>
            </a:r>
            <a:r>
              <a:rPr lang="en-US" sz="1400" baseline="30000" dirty="0">
                <a:solidFill>
                  <a:sysClr val="windowText" lastClr="000000"/>
                </a:solidFill>
              </a:rPr>
              <a:t>4</a:t>
            </a:r>
          </a:p>
          <a:p>
            <a:r>
              <a:rPr lang="en-US" sz="1400" dirty="0">
                <a:solidFill>
                  <a:sysClr val="windowText" lastClr="000000"/>
                </a:solidFill>
              </a:rPr>
              <a:t> </a:t>
            </a:r>
          </a:p>
          <a:p>
            <a:r>
              <a:rPr lang="en-US" sz="1400" dirty="0">
                <a:solidFill>
                  <a:srgbClr val="C00000"/>
                </a:solidFill>
              </a:rPr>
              <a:t>~225 cm⁻¹: hole polaron vibration</a:t>
            </a:r>
            <a:r>
              <a:rPr lang="en-US" sz="1400" baseline="30000" dirty="0">
                <a:solidFill>
                  <a:srgbClr val="C00000"/>
                </a:solidFill>
              </a:rPr>
              <a:t>5</a:t>
            </a:r>
            <a:r>
              <a:rPr lang="en-US" sz="1400" dirty="0">
                <a:solidFill>
                  <a:srgbClr val="C00000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E6518E-CCA7-E549-A85C-105A7B7DC0B2}"/>
              </a:ext>
            </a:extLst>
          </p:cNvPr>
          <p:cNvSpPr txBox="1"/>
          <p:nvPr/>
        </p:nvSpPr>
        <p:spPr>
          <a:xfrm>
            <a:off x="2868540" y="2473790"/>
            <a:ext cx="5674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ysClr val="windowText" lastClr="000000"/>
                </a:solidFill>
              </a:rPr>
              <a:t>Commonly Reported Timescales for Charge Carrier Dynamics</a:t>
            </a:r>
            <a:r>
              <a:rPr lang="en-US" sz="1400" b="1" baseline="30000" dirty="0">
                <a:solidFill>
                  <a:sysClr val="windowText" lastClr="000000"/>
                </a:solidFill>
              </a:rPr>
              <a:t>3</a:t>
            </a:r>
            <a:r>
              <a:rPr lang="en-US" sz="1400" b="1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5D4315-C49D-9771-4BC4-9FF69913BA5F}"/>
              </a:ext>
            </a:extLst>
          </p:cNvPr>
          <p:cNvSpPr txBox="1"/>
          <p:nvPr/>
        </p:nvSpPr>
        <p:spPr>
          <a:xfrm>
            <a:off x="7454352" y="551996"/>
            <a:ext cx="3941012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algn="just">
              <a:lnSpc>
                <a:spcPct val="150000"/>
              </a:lnSpc>
              <a:spcBef>
                <a:spcPts val="200"/>
              </a:spcBef>
            </a:pPr>
            <a:r>
              <a:rPr lang="en-US" sz="1600" b="1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Experimental Studies on Hematite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E88304AB-BD25-7DF5-8E6C-2C605D227D88}"/>
              </a:ext>
            </a:extLst>
          </p:cNvPr>
          <p:cNvSpPr txBox="1">
            <a:spLocks/>
          </p:cNvSpPr>
          <p:nvPr/>
        </p:nvSpPr>
        <p:spPr>
          <a:xfrm>
            <a:off x="0" y="637806"/>
            <a:ext cx="561137" cy="36512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1C1F-DDD9-438F-974A-6E17C5EA975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/31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68ED7F4-89FE-B5CA-ABC0-76CCE163E1B3}"/>
              </a:ext>
            </a:extLst>
          </p:cNvPr>
          <p:cNvSpPr/>
          <p:nvPr/>
        </p:nvSpPr>
        <p:spPr>
          <a:xfrm>
            <a:off x="8086709" y="2770895"/>
            <a:ext cx="3214599" cy="2670231"/>
          </a:xfrm>
          <a:prstGeom prst="roundRect">
            <a:avLst>
              <a:gd name="adj" fmla="val 775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E64474-EF83-C358-BAFC-A521A096CB44}"/>
              </a:ext>
            </a:extLst>
          </p:cNvPr>
          <p:cNvSpPr/>
          <p:nvPr/>
        </p:nvSpPr>
        <p:spPr>
          <a:xfrm>
            <a:off x="8409542" y="4250041"/>
            <a:ext cx="2568931" cy="802991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Our simulations predicted hole polaron vibration ahead of experimental discovery.</a:t>
            </a:r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F5E134AE-4467-CEF1-B61D-A6373D9B2218}"/>
              </a:ext>
            </a:extLst>
          </p:cNvPr>
          <p:cNvSpPr/>
          <p:nvPr/>
        </p:nvSpPr>
        <p:spPr>
          <a:xfrm>
            <a:off x="8034328" y="4287350"/>
            <a:ext cx="583456" cy="485960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0D6857-1537-656A-32B4-1A8124F43579}"/>
              </a:ext>
            </a:extLst>
          </p:cNvPr>
          <p:cNvSpPr txBox="1"/>
          <p:nvPr/>
        </p:nvSpPr>
        <p:spPr>
          <a:xfrm>
            <a:off x="-91363" y="6496539"/>
            <a:ext cx="293812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[1] Carneiro, L. M. et al. Nat. Mater 2017, 16, 819-826.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92D590-2D07-60B5-FBF6-E555A559385E}"/>
              </a:ext>
            </a:extLst>
          </p:cNvPr>
          <p:cNvSpPr txBox="1"/>
          <p:nvPr/>
        </p:nvSpPr>
        <p:spPr>
          <a:xfrm>
            <a:off x="-97043" y="6674596"/>
            <a:ext cx="322210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[2] Biswas, S. et al. Chem. Commun. 2018, 54, 4216-4230.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195F8BB-EAF3-1184-8C4F-DD19D527017C}"/>
              </a:ext>
            </a:extLst>
          </p:cNvPr>
          <p:cNvSpPr txBox="1"/>
          <p:nvPr/>
        </p:nvSpPr>
        <p:spPr>
          <a:xfrm>
            <a:off x="3181650" y="6674596"/>
            <a:ext cx="33965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just">
              <a:buNone/>
            </a:pPr>
            <a:r>
              <a:rPr lang="en-US" sz="900" dirty="0">
                <a:effectLst/>
                <a:ea typeface="Calibri" panose="020F0502020204030204" pitchFamily="34" charset="0"/>
              </a:rPr>
              <a:t>[4] </a:t>
            </a:r>
            <a:r>
              <a:rPr lang="en-US" sz="900" dirty="0" err="1">
                <a:effectLst/>
                <a:ea typeface="Calibri" panose="020F0502020204030204" pitchFamily="34" charset="0"/>
              </a:rPr>
              <a:t>Šuligoj</a:t>
            </a:r>
            <a:r>
              <a:rPr lang="en-US" sz="900" dirty="0">
                <a:effectLst/>
                <a:ea typeface="Calibri" panose="020F0502020204030204" pitchFamily="34" charset="0"/>
              </a:rPr>
              <a:t>, A. et al. </a:t>
            </a:r>
            <a:r>
              <a:rPr lang="en-US" sz="900" i="1" dirty="0">
                <a:effectLst/>
                <a:ea typeface="Calibri" panose="020F0502020204030204" pitchFamily="34" charset="0"/>
              </a:rPr>
              <a:t>J. Phys. Chem. C </a:t>
            </a:r>
            <a:r>
              <a:rPr lang="en-US" sz="900" dirty="0">
                <a:effectLst/>
                <a:ea typeface="Calibri" panose="020F0502020204030204" pitchFamily="34" charset="0"/>
              </a:rPr>
              <a:t>2021, </a:t>
            </a:r>
            <a:r>
              <a:rPr lang="en-US" sz="900" i="1" dirty="0">
                <a:effectLst/>
                <a:ea typeface="Calibri" panose="020F0502020204030204" pitchFamily="34" charset="0"/>
              </a:rPr>
              <a:t>125</a:t>
            </a:r>
            <a:r>
              <a:rPr lang="en-US" sz="900" dirty="0">
                <a:effectLst/>
                <a:ea typeface="Calibri" panose="020F0502020204030204" pitchFamily="34" charset="0"/>
              </a:rPr>
              <a:t>, 28013-28024.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BDAD2FC-1B88-F9DF-DEF4-259E14D78336}"/>
              </a:ext>
            </a:extLst>
          </p:cNvPr>
          <p:cNvSpPr txBox="1"/>
          <p:nvPr/>
        </p:nvSpPr>
        <p:spPr>
          <a:xfrm>
            <a:off x="3194504" y="6496539"/>
            <a:ext cx="3188458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[3] Corby, S. et al. Nat. Rev. Mater. 2021, 6, 1136-1155.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BE59C29-9A84-E8CF-2FB3-392845BDB5E9}"/>
              </a:ext>
            </a:extLst>
          </p:cNvPr>
          <p:cNvSpPr txBox="1"/>
          <p:nvPr/>
        </p:nvSpPr>
        <p:spPr>
          <a:xfrm>
            <a:off x="6931599" y="6452752"/>
            <a:ext cx="26523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[5] Johnston, C. R. et al. Submitted to JACS.</a:t>
            </a:r>
          </a:p>
        </p:txBody>
      </p:sp>
    </p:spTree>
    <p:extLst>
      <p:ext uri="{BB962C8B-B14F-4D97-AF65-F5344CB8AC3E}">
        <p14:creationId xmlns:p14="http://schemas.microsoft.com/office/powerpoint/2010/main" val="2505049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B19E0EC-314B-B73C-F2D6-0442CB033A13}"/>
              </a:ext>
            </a:extLst>
          </p:cNvPr>
          <p:cNvSpPr/>
          <p:nvPr/>
        </p:nvSpPr>
        <p:spPr>
          <a:xfrm>
            <a:off x="161539" y="1046095"/>
            <a:ext cx="8167125" cy="457200"/>
          </a:xfrm>
          <a:prstGeom prst="roundRect">
            <a:avLst>
              <a:gd name="adj" fmla="val 48902"/>
            </a:avLst>
          </a:prstGeom>
          <a:solidFill>
            <a:schemeClr val="tx2">
              <a:lumMod val="50000"/>
            </a:schemeClr>
          </a:solidFill>
          <a:ln w="57150"/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We describe excitons as bound electron–hole pairs for the first time.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7026ED-1DDB-987F-ACB7-05EC9E4A29E9}"/>
              </a:ext>
            </a:extLst>
          </p:cNvPr>
          <p:cNvSpPr/>
          <p:nvPr/>
        </p:nvSpPr>
        <p:spPr>
          <a:xfrm>
            <a:off x="103609" y="1565155"/>
            <a:ext cx="11430000" cy="987405"/>
          </a:xfrm>
          <a:prstGeom prst="roundRect">
            <a:avLst>
              <a:gd name="adj" fmla="val 775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/>
                </a:solidFill>
              </a:rPr>
              <a:t>Prior work studied: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Light absorption is dominated by O 2p → Fe 3d transitions</a:t>
            </a:r>
            <a:r>
              <a:rPr lang="en-US" sz="1400" baseline="30000" dirty="0">
                <a:solidFill>
                  <a:srgbClr val="000000"/>
                </a:solidFill>
              </a:rPr>
              <a:t>1</a:t>
            </a:r>
            <a:r>
              <a:rPr lang="en-US" sz="1400" dirty="0">
                <a:solidFill>
                  <a:srgbClr val="000000"/>
                </a:solidFill>
              </a:rPr>
              <a:t> — </a:t>
            </a:r>
            <a:r>
              <a:rPr lang="en-US" sz="1400" b="1" dirty="0">
                <a:solidFill>
                  <a:srgbClr val="000000"/>
                </a:solidFill>
              </a:rPr>
              <a:t>consistent with our work</a:t>
            </a:r>
            <a:r>
              <a:rPr lang="en-US" sz="1400" dirty="0">
                <a:solidFill>
                  <a:srgbClr val="000000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Electron polarons are delocalized over two Fe centers</a:t>
            </a:r>
            <a:r>
              <a:rPr lang="en-US" sz="1400" baseline="30000" dirty="0">
                <a:solidFill>
                  <a:srgbClr val="000000"/>
                </a:solidFill>
              </a:rPr>
              <a:t>2</a:t>
            </a:r>
            <a:r>
              <a:rPr lang="en-US" sz="1400" dirty="0">
                <a:solidFill>
                  <a:srgbClr val="000000"/>
                </a:solidFill>
              </a:rPr>
              <a:t> — </a:t>
            </a:r>
            <a:r>
              <a:rPr lang="en-US" sz="1400" b="1" dirty="0">
                <a:solidFill>
                  <a:srgbClr val="000000"/>
                </a:solidFill>
              </a:rPr>
              <a:t>our exciton electron shows the same localization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Hole polarons are localized on Fe with some O involvement</a:t>
            </a:r>
            <a:r>
              <a:rPr lang="en-US" sz="1400" baseline="30000" dirty="0">
                <a:solidFill>
                  <a:srgbClr val="000000"/>
                </a:solidFill>
              </a:rPr>
              <a:t>2</a:t>
            </a:r>
            <a:r>
              <a:rPr lang="en-US" sz="1400" dirty="0">
                <a:solidFill>
                  <a:srgbClr val="000000"/>
                </a:solidFill>
              </a:rPr>
              <a:t> — </a:t>
            </a:r>
            <a:r>
              <a:rPr lang="en-US" sz="1400" b="1" dirty="0">
                <a:solidFill>
                  <a:srgbClr val="000000"/>
                </a:solidFill>
              </a:rPr>
              <a:t>our exciton hole localizes differently, revealing a distinct structure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3983EA-7701-37DD-007D-4F5E6737A459}"/>
              </a:ext>
            </a:extLst>
          </p:cNvPr>
          <p:cNvSpPr/>
          <p:nvPr/>
        </p:nvSpPr>
        <p:spPr>
          <a:xfrm>
            <a:off x="166087" y="2687064"/>
            <a:ext cx="8167125" cy="457200"/>
          </a:xfrm>
          <a:prstGeom prst="roundRect">
            <a:avLst>
              <a:gd name="adj" fmla="val 48902"/>
            </a:avLst>
          </a:prstGeom>
          <a:solidFill>
            <a:schemeClr val="tx2">
              <a:lumMod val="50000"/>
            </a:schemeClr>
          </a:solidFill>
          <a:ln w="57150"/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We quantify the exciton radius, connecting it to Baker’s experimental results.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F557713-8138-43C6-BBD7-440BDF33962E}"/>
              </a:ext>
            </a:extLst>
          </p:cNvPr>
          <p:cNvSpPr/>
          <p:nvPr/>
        </p:nvSpPr>
        <p:spPr>
          <a:xfrm>
            <a:off x="110419" y="3213402"/>
            <a:ext cx="11430000" cy="484397"/>
          </a:xfrm>
          <a:prstGeom prst="roundRect">
            <a:avLst>
              <a:gd name="adj" fmla="val 775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Exciton radius quantified in agreement with experiment — </a:t>
            </a:r>
            <a:r>
              <a:rPr lang="en-US" sz="1400" b="1" dirty="0">
                <a:solidFill>
                  <a:srgbClr val="000000"/>
                </a:solidFill>
              </a:rPr>
              <a:t>We go beyond</a:t>
            </a:r>
            <a:r>
              <a:rPr lang="en-US" sz="1400" dirty="0">
                <a:solidFill>
                  <a:srgbClr val="000000"/>
                </a:solidFill>
              </a:rPr>
              <a:t>, offering new insight into exciton behavior.</a:t>
            </a:r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8DBDA5D-81AE-EB47-298A-0C0D28DEE8EE}"/>
              </a:ext>
            </a:extLst>
          </p:cNvPr>
          <p:cNvSpPr/>
          <p:nvPr/>
        </p:nvSpPr>
        <p:spPr>
          <a:xfrm>
            <a:off x="166088" y="3861508"/>
            <a:ext cx="8167125" cy="457200"/>
          </a:xfrm>
          <a:prstGeom prst="roundRect">
            <a:avLst>
              <a:gd name="adj" fmla="val 48902"/>
            </a:avLst>
          </a:prstGeom>
          <a:solidFill>
            <a:schemeClr val="tx2">
              <a:lumMod val="50000"/>
            </a:schemeClr>
          </a:solidFill>
          <a:ln w="57150"/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We capture early-time dynamics and vibrational signatures.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5444E32-289D-9DF0-1F8B-B68924078EA4}"/>
              </a:ext>
            </a:extLst>
          </p:cNvPr>
          <p:cNvSpPr/>
          <p:nvPr/>
        </p:nvSpPr>
        <p:spPr>
          <a:xfrm>
            <a:off x="103614" y="4402157"/>
            <a:ext cx="11430000" cy="653000"/>
          </a:xfrm>
          <a:prstGeom prst="roundRect">
            <a:avLst>
              <a:gd name="adj" fmla="val 775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Prior studies estimated recombination time in </a:t>
            </a:r>
            <a:r>
              <a:rPr lang="en-US" sz="1400" dirty="0" err="1">
                <a:solidFill>
                  <a:srgbClr val="000000"/>
                </a:solidFill>
              </a:rPr>
              <a:t>ps</a:t>
            </a:r>
            <a:r>
              <a:rPr lang="en-US" sz="1400" dirty="0">
                <a:solidFill>
                  <a:srgbClr val="000000"/>
                </a:solidFill>
              </a:rPr>
              <a:t> order</a:t>
            </a:r>
            <a:r>
              <a:rPr lang="en-US" sz="1400" baseline="30000" dirty="0">
                <a:solidFill>
                  <a:srgbClr val="000000"/>
                </a:solidFill>
              </a:rPr>
              <a:t>3</a:t>
            </a:r>
            <a:r>
              <a:rPr lang="en-US" sz="1400" dirty="0">
                <a:solidFill>
                  <a:srgbClr val="000000"/>
                </a:solidFill>
              </a:rPr>
              <a:t> — </a:t>
            </a:r>
            <a:r>
              <a:rPr lang="en-US" sz="1400" b="1" dirty="0">
                <a:solidFill>
                  <a:srgbClr val="000000"/>
                </a:solidFill>
              </a:rPr>
              <a:t>same trend</a:t>
            </a:r>
            <a:r>
              <a:rPr lang="en-US" sz="1400" dirty="0">
                <a:solidFill>
                  <a:srgbClr val="000000"/>
                </a:solidFill>
              </a:rPr>
              <a:t>, factor of 10 longer.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No previous computational study calculated relaxation time in hematite.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No previous computational study resolved vibrational dynamics of electron and hole separately.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3CC0942-51A3-A9B0-5CF5-0B79D70CFB5B}"/>
              </a:ext>
            </a:extLst>
          </p:cNvPr>
          <p:cNvSpPr/>
          <p:nvPr/>
        </p:nvSpPr>
        <p:spPr>
          <a:xfrm>
            <a:off x="160414" y="5223738"/>
            <a:ext cx="8167125" cy="457200"/>
          </a:xfrm>
          <a:prstGeom prst="roundRect">
            <a:avLst>
              <a:gd name="adj" fmla="val 48902"/>
            </a:avLst>
          </a:prstGeom>
          <a:solidFill>
            <a:schemeClr val="tx2">
              <a:lumMod val="50000"/>
            </a:schemeClr>
          </a:solidFill>
          <a:ln w="57150"/>
          <a:scene3d>
            <a:camera prst="orthographicFront"/>
            <a:lightRig rig="threePt" dir="t"/>
          </a:scene3d>
          <a:sp3d>
            <a:bevelT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</a:rPr>
              <a:t>We extend exciton analysis to the hematite–water interface for the first time.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5F5292-8050-AE5F-CDF5-94D959CF6106}"/>
              </a:ext>
            </a:extLst>
          </p:cNvPr>
          <p:cNvSpPr txBox="1"/>
          <p:nvPr/>
        </p:nvSpPr>
        <p:spPr>
          <a:xfrm>
            <a:off x="4993411" y="522266"/>
            <a:ext cx="6859720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algn="just">
              <a:lnSpc>
                <a:spcPct val="150000"/>
              </a:lnSpc>
              <a:spcBef>
                <a:spcPts val="200"/>
              </a:spcBef>
            </a:pPr>
            <a:r>
              <a:rPr lang="en-US" sz="1600" b="1" dirty="0">
                <a:solidFill>
                  <a:srgbClr val="FF0000"/>
                </a:solidFill>
                <a:ea typeface="Times New Roman" panose="02020603050405020304" pitchFamily="18" charset="0"/>
                <a:cs typeface="Times New Roman" panose="02020603050405020304" pitchFamily="18" charset="0"/>
              </a:rPr>
              <a:t>Addressing Key Gaps Beyond Previous Computational Work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06E2AA-4210-9E5D-15C2-BF93809AC0F2}"/>
              </a:ext>
            </a:extLst>
          </p:cNvPr>
          <p:cNvSpPr/>
          <p:nvPr/>
        </p:nvSpPr>
        <p:spPr>
          <a:xfrm>
            <a:off x="10624457" y="6291943"/>
            <a:ext cx="319315" cy="4354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59C7E3-6D5C-6646-2CD6-8A478539365E}"/>
              </a:ext>
            </a:extLst>
          </p:cNvPr>
          <p:cNvSpPr/>
          <p:nvPr/>
        </p:nvSpPr>
        <p:spPr>
          <a:xfrm>
            <a:off x="103614" y="5742798"/>
            <a:ext cx="11430000" cy="747004"/>
          </a:xfrm>
          <a:prstGeom prst="roundRect">
            <a:avLst>
              <a:gd name="adj" fmla="val 7758"/>
            </a:avLst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rgbClr val="000000"/>
                </a:solidFill>
              </a:rPr>
              <a:t>Hydroxylated surface has the lowest surface energy</a:t>
            </a:r>
            <a:r>
              <a:rPr lang="en-US" altLang="en-US" sz="1400" baseline="30000" dirty="0">
                <a:solidFill>
                  <a:srgbClr val="000000"/>
                </a:solidFill>
              </a:rPr>
              <a:t>4</a:t>
            </a:r>
            <a:r>
              <a:rPr lang="en-US" altLang="en-US" sz="1400" b="1" dirty="0">
                <a:solidFill>
                  <a:srgbClr val="000000"/>
                </a:solidFill>
              </a:rPr>
              <a:t> </a:t>
            </a:r>
            <a:r>
              <a:rPr lang="en-US" altLang="en-US" sz="1400" dirty="0">
                <a:solidFill>
                  <a:srgbClr val="000000"/>
                </a:solidFill>
              </a:rPr>
              <a:t>— </a:t>
            </a:r>
            <a:r>
              <a:rPr lang="en-US" altLang="en-US" sz="1400" b="1" dirty="0">
                <a:solidFill>
                  <a:srgbClr val="000000"/>
                </a:solidFill>
              </a:rPr>
              <a:t>our work builds on this termination</a:t>
            </a:r>
            <a:r>
              <a:rPr lang="en-US" altLang="en-US" sz="1400" dirty="0">
                <a:solidFill>
                  <a:srgbClr val="000000"/>
                </a:solidFill>
              </a:rPr>
              <a:t>.</a:t>
            </a: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rgbClr val="000000"/>
                </a:solidFill>
              </a:rPr>
              <a:t>Slab model is used to study interfacial structure and hydrogen bond dynamics</a:t>
            </a:r>
            <a:r>
              <a:rPr lang="en-US" altLang="en-US" sz="1400" baseline="30000" dirty="0">
                <a:solidFill>
                  <a:srgbClr val="000000"/>
                </a:solidFill>
              </a:rPr>
              <a:t>5</a:t>
            </a:r>
            <a:r>
              <a:rPr lang="en-US" altLang="en-US" sz="1400" dirty="0">
                <a:solidFill>
                  <a:srgbClr val="000000"/>
                </a:solidFill>
              </a:rPr>
              <a:t> — </a:t>
            </a:r>
            <a:r>
              <a:rPr lang="en-US" sz="1400" b="1" dirty="0">
                <a:solidFill>
                  <a:srgbClr val="000000"/>
                </a:solidFill>
              </a:rPr>
              <a:t>We build on these models and further expand them</a:t>
            </a:r>
            <a:r>
              <a:rPr lang="en-US" altLang="en-US" sz="1400" dirty="0">
                <a:solidFill>
                  <a:srgbClr val="000000"/>
                </a:solidFill>
              </a:rPr>
              <a:t>.</a:t>
            </a:r>
          </a:p>
          <a:p>
            <a:pPr marL="171450" lvl="0" indent="-171450" defTabSz="9144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</a:rPr>
              <a:t>No prior computational study analyzed excitations at the hematite–water interface</a:t>
            </a:r>
            <a:endParaRPr lang="en-US" altLang="en-US" sz="1400" dirty="0">
              <a:solidFill>
                <a:srgbClr val="000000"/>
              </a:solidFill>
            </a:endParaRP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2ED8B9D6-B06F-FC37-EC2C-0299B9228341}"/>
              </a:ext>
            </a:extLst>
          </p:cNvPr>
          <p:cNvSpPr txBox="1">
            <a:spLocks/>
          </p:cNvSpPr>
          <p:nvPr/>
        </p:nvSpPr>
        <p:spPr>
          <a:xfrm>
            <a:off x="0" y="637806"/>
            <a:ext cx="561137" cy="365125"/>
          </a:xfrm>
          <a:prstGeom prst="flowChartPunchedTape">
            <a:avLst/>
          </a:prstGeom>
          <a:solidFill>
            <a:schemeClr val="bg1">
              <a:lumMod val="95000"/>
            </a:schemeClr>
          </a:solidFill>
          <a:ln w="22225">
            <a:solidFill>
              <a:schemeClr val="accent1"/>
            </a:solidFill>
          </a:ln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971C1F-DDD9-438F-974A-6E17C5EA975C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/31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911D08-F9C8-42FF-9629-E16B2712B8F3}"/>
              </a:ext>
            </a:extLst>
          </p:cNvPr>
          <p:cNvSpPr txBox="1"/>
          <p:nvPr/>
        </p:nvSpPr>
        <p:spPr>
          <a:xfrm>
            <a:off x="0" y="6670756"/>
            <a:ext cx="374705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[2] Ahart, C. S. et al. Phys Chem </a:t>
            </a:r>
            <a:r>
              <a:rPr lang="en-US" sz="900" dirty="0" err="1"/>
              <a:t>Chem</a:t>
            </a:r>
            <a:r>
              <a:rPr lang="en-US" sz="900" dirty="0"/>
              <a:t> Phys 2020, 22, 10699-10709.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66A1B69-0B6C-03A1-F9BE-D6F28B18D344}"/>
              </a:ext>
            </a:extLst>
          </p:cNvPr>
          <p:cNvSpPr txBox="1"/>
          <p:nvPr/>
        </p:nvSpPr>
        <p:spPr>
          <a:xfrm>
            <a:off x="-28400" y="6504819"/>
            <a:ext cx="30257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 [1] Xia, C. et al. Phys. Lett. A 2013, 377, 1943-1947.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995372-FEE3-776A-01EB-D0C86F04A596}"/>
              </a:ext>
            </a:extLst>
          </p:cNvPr>
          <p:cNvSpPr txBox="1"/>
          <p:nvPr/>
        </p:nvSpPr>
        <p:spPr>
          <a:xfrm>
            <a:off x="4083563" y="6489802"/>
            <a:ext cx="30953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[3] Cheng, C. et al. NPJ </a:t>
            </a:r>
            <a:r>
              <a:rPr lang="en-US" sz="900" dirty="0" err="1"/>
              <a:t>Comput</a:t>
            </a:r>
            <a:r>
              <a:rPr lang="en-US" sz="900" dirty="0"/>
              <a:t>. Mater. 2022, 8, 148.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C65FB9-36A0-2F9C-0BE3-4595FEECB505}"/>
              </a:ext>
            </a:extLst>
          </p:cNvPr>
          <p:cNvSpPr txBox="1"/>
          <p:nvPr/>
        </p:nvSpPr>
        <p:spPr>
          <a:xfrm>
            <a:off x="4083563" y="6656759"/>
            <a:ext cx="610262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[4] Ferrer M </a:t>
            </a:r>
            <a:r>
              <a:rPr lang="en-US" sz="900" dirty="0" err="1"/>
              <a:t>M</a:t>
            </a:r>
            <a:r>
              <a:rPr lang="en-US" sz="900" dirty="0"/>
              <a:t>. et al. Model. Simul. Mater. Sci. Eng. 2016, 24, 025007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AADD71-7F9D-2AE7-B3DD-071B859B7354}"/>
              </a:ext>
            </a:extLst>
          </p:cNvPr>
          <p:cNvSpPr txBox="1"/>
          <p:nvPr/>
        </p:nvSpPr>
        <p:spPr>
          <a:xfrm>
            <a:off x="7515402" y="6465081"/>
            <a:ext cx="379461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/>
              <a:t>[5] Von </a:t>
            </a:r>
            <a:r>
              <a:rPr lang="en-US" sz="900" dirty="0" err="1"/>
              <a:t>Rudorff</a:t>
            </a:r>
            <a:r>
              <a:rPr lang="en-US" sz="900" dirty="0"/>
              <a:t>, G. F. et al. J. Phys. Chem. Lett. 2016, 7, 1155-1160.</a:t>
            </a:r>
          </a:p>
        </p:txBody>
      </p:sp>
    </p:spTree>
    <p:extLst>
      <p:ext uri="{BB962C8B-B14F-4D97-AF65-F5344CB8AC3E}">
        <p14:creationId xmlns:p14="http://schemas.microsoft.com/office/powerpoint/2010/main" val="3703496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92225-436C-219E-0004-0A98887A44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E69A6-BA83-7BFE-82D3-45A1364EB7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1217791966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6532</TotalTime>
  <Words>3602</Words>
  <Application>Microsoft Office PowerPoint</Application>
  <PresentationFormat>Widescreen</PresentationFormat>
  <Paragraphs>434</Paragraphs>
  <Slides>34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Georgia</vt:lpstr>
      <vt:lpstr>LucidaGrande</vt:lpstr>
      <vt:lpstr>Symbol</vt:lpstr>
      <vt:lpstr>Times New Roman</vt:lpstr>
      <vt:lpstr>Wingdings</vt:lpstr>
      <vt:lpstr>UB Powerpoint Template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Methods</vt:lpstr>
      <vt:lpstr>PowerPoint Presentation</vt:lpstr>
      <vt:lpstr>Results I</vt:lpstr>
      <vt:lpstr>PowerPoint Presentation</vt:lpstr>
      <vt:lpstr>PowerPoint Presentation</vt:lpstr>
      <vt:lpstr>PowerPoint Presentation</vt:lpstr>
      <vt:lpstr>PowerPoint Presentation</vt:lpstr>
      <vt:lpstr>Conclusion I</vt:lpstr>
      <vt:lpstr>PowerPoint Presentation</vt:lpstr>
      <vt:lpstr>ResULTS II</vt:lpstr>
      <vt:lpstr>PowerPoint Presentation</vt:lpstr>
      <vt:lpstr>PowerPoint Presentation</vt:lpstr>
      <vt:lpstr>PowerPoint Presentation</vt:lpstr>
      <vt:lpstr>PowerPoint Presentation</vt:lpstr>
      <vt:lpstr>Conclusion II</vt:lpstr>
      <vt:lpstr>PowerPoint Presentation</vt:lpstr>
      <vt:lpstr>OUTLOOK</vt:lpstr>
      <vt:lpstr>PowerPoint Presentation</vt:lpstr>
      <vt:lpstr>My Research Impact</vt:lpstr>
      <vt:lpstr>PowerPoint Presentation</vt:lpstr>
      <vt:lpstr>Acknowledgments</vt:lpstr>
      <vt:lpstr>PowerPoint Presentation</vt:lpstr>
      <vt:lpstr>PowerPoint Presentation</vt:lpstr>
      <vt:lpstr>Supplemental Slides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leili rassouli</cp:lastModifiedBy>
  <cp:revision>225</cp:revision>
  <cp:lastPrinted>2016-07-18T17:32:49Z</cp:lastPrinted>
  <dcterms:created xsi:type="dcterms:W3CDTF">2016-06-28T14:05:07Z</dcterms:created>
  <dcterms:modified xsi:type="dcterms:W3CDTF">2025-07-28T16:12:54Z</dcterms:modified>
  <cp:category/>
</cp:coreProperties>
</file>